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47"/>
  </p:notesMasterIdLst>
  <p:sldIdLst>
    <p:sldId id="373" r:id="rId3"/>
    <p:sldId id="407" r:id="rId4"/>
    <p:sldId id="461" r:id="rId5"/>
    <p:sldId id="470" r:id="rId6"/>
    <p:sldId id="395" r:id="rId7"/>
    <p:sldId id="416" r:id="rId8"/>
    <p:sldId id="438" r:id="rId9"/>
    <p:sldId id="439" r:id="rId10"/>
    <p:sldId id="442" r:id="rId11"/>
    <p:sldId id="456" r:id="rId12"/>
    <p:sldId id="441" r:id="rId13"/>
    <p:sldId id="488" r:id="rId14"/>
    <p:sldId id="443" r:id="rId15"/>
    <p:sldId id="444" r:id="rId16"/>
    <p:sldId id="405" r:id="rId17"/>
    <p:sldId id="457" r:id="rId18"/>
    <p:sldId id="325" r:id="rId19"/>
    <p:sldId id="489" r:id="rId20"/>
    <p:sldId id="450" r:id="rId21"/>
    <p:sldId id="451" r:id="rId22"/>
    <p:sldId id="455" r:id="rId23"/>
    <p:sldId id="341" r:id="rId24"/>
    <p:sldId id="452" r:id="rId25"/>
    <p:sldId id="490" r:id="rId26"/>
    <p:sldId id="453" r:id="rId27"/>
    <p:sldId id="454" r:id="rId28"/>
    <p:sldId id="258" r:id="rId29"/>
    <p:sldId id="458" r:id="rId30"/>
    <p:sldId id="487" r:id="rId31"/>
    <p:sldId id="460" r:id="rId32"/>
    <p:sldId id="491" r:id="rId33"/>
    <p:sldId id="449" r:id="rId34"/>
    <p:sldId id="486" r:id="rId35"/>
    <p:sldId id="463" r:id="rId36"/>
    <p:sldId id="464" r:id="rId37"/>
    <p:sldId id="465" r:id="rId38"/>
    <p:sldId id="466" r:id="rId39"/>
    <p:sldId id="435" r:id="rId40"/>
    <p:sldId id="432" r:id="rId41"/>
    <p:sldId id="410" r:id="rId42"/>
    <p:sldId id="467" r:id="rId43"/>
    <p:sldId id="492" r:id="rId44"/>
    <p:sldId id="378" r:id="rId45"/>
    <p:sldId id="288"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193"/>
    <a:srgbClr val="FF2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7170" autoAdjust="0"/>
    <p:restoredTop sz="93692"/>
  </p:normalViewPr>
  <p:slideViewPr>
    <p:cSldViewPr snapToGrid="0">
      <p:cViewPr>
        <p:scale>
          <a:sx n="42" d="100"/>
          <a:sy n="42" d="100"/>
        </p:scale>
        <p:origin x="712" y="8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D3493A-F271-4637-B91D-A2B8FAFD06FE}"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n-US"/>
        </a:p>
      </dgm:t>
    </dgm:pt>
    <dgm:pt modelId="{8A6DF97F-708F-4562-A78C-B28AC9076442}">
      <dgm:prSet phldrT="[Text]"/>
      <dgm:spPr/>
      <dgm:t>
        <a:bodyPr/>
        <a:lstStyle/>
        <a:p>
          <a:r>
            <a:rPr lang="en-US" b="0" i="0" dirty="0">
              <a:solidFill>
                <a:schemeClr val="tx1">
                  <a:lumMod val="75000"/>
                  <a:lumOff val="25000"/>
                </a:schemeClr>
              </a:solidFill>
              <a:latin typeface="Espresso Dolce" charset="0"/>
              <a:ea typeface="Espresso Dolce" charset="0"/>
              <a:cs typeface="Espresso Dolce" charset="0"/>
            </a:rPr>
            <a:t>Initiate</a:t>
          </a:r>
        </a:p>
      </dgm:t>
    </dgm:pt>
    <dgm:pt modelId="{AA892D4B-67FF-40C6-B301-9DF3E62BC102}" type="parTrans" cxnId="{1CBC9200-4C24-4CEA-95EA-86558C19840F}">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BB99B55F-7004-42FE-8CD3-12AAEA36387F}" type="sibTrans" cxnId="{1CBC9200-4C24-4CEA-95EA-86558C19840F}">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B0CA61B0-2CF9-433F-853A-C71E825E51DA}">
      <dgm:prSet phldrT="[Text]"/>
      <dgm:spPr/>
      <dgm:t>
        <a:bodyPr/>
        <a:lstStyle/>
        <a:p>
          <a:r>
            <a:rPr lang="en-US" b="0" i="0" dirty="0">
              <a:solidFill>
                <a:schemeClr val="tx1">
                  <a:lumMod val="75000"/>
                  <a:lumOff val="25000"/>
                </a:schemeClr>
              </a:solidFill>
              <a:latin typeface="Espresso Dolce" charset="0"/>
              <a:ea typeface="Espresso Dolce" charset="0"/>
              <a:cs typeface="Espresso Dolce" charset="0"/>
            </a:rPr>
            <a:t>Inspire</a:t>
          </a:r>
        </a:p>
      </dgm:t>
    </dgm:pt>
    <dgm:pt modelId="{6665E54E-CB2B-4BFF-8197-45ABDC588067}" type="parTrans" cxnId="{8E680481-3F8A-43D5-B709-FFE807D51C69}">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611D1165-CC96-4F55-BB80-A5421C4EF456}" type="sibTrans" cxnId="{8E680481-3F8A-43D5-B709-FFE807D51C69}">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56FE6CDE-2082-49C4-9E65-63946D8A91FA}">
      <dgm:prSet phldrT="[Text]"/>
      <dgm:spPr/>
      <dgm:t>
        <a:bodyPr/>
        <a:lstStyle/>
        <a:p>
          <a:r>
            <a:rPr lang="en-US" b="0" i="0" dirty="0">
              <a:solidFill>
                <a:schemeClr val="tx1">
                  <a:lumMod val="75000"/>
                  <a:lumOff val="25000"/>
                </a:schemeClr>
              </a:solidFill>
              <a:latin typeface="Espresso Dolce" charset="0"/>
              <a:ea typeface="Espresso Dolce" charset="0"/>
              <a:cs typeface="Espresso Dolce" charset="0"/>
            </a:rPr>
            <a:t>Improve</a:t>
          </a:r>
        </a:p>
      </dgm:t>
    </dgm:pt>
    <dgm:pt modelId="{12F4F7A3-B951-47B3-BDC7-3F68D6DD1201}" type="parTrans" cxnId="{7BBE8BF2-B119-4987-920A-7687A32FE836}">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A400E778-D814-4725-84D9-DE80616677F6}" type="sibTrans" cxnId="{7BBE8BF2-B119-4987-920A-7687A32FE836}">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83355772-C7B5-4B45-BE18-2A23DBB471A4}">
      <dgm:prSet phldrT="[Text]"/>
      <dgm:spPr/>
      <dgm:t>
        <a:bodyPr/>
        <a:lstStyle/>
        <a:p>
          <a:r>
            <a:rPr lang="en-US" b="0" i="0" dirty="0">
              <a:solidFill>
                <a:schemeClr val="tx1">
                  <a:lumMod val="75000"/>
                  <a:lumOff val="25000"/>
                </a:schemeClr>
              </a:solidFill>
              <a:latin typeface="Espresso Dolce" charset="0"/>
              <a:ea typeface="Espresso Dolce" charset="0"/>
              <a:cs typeface="Espresso Dolce" charset="0"/>
            </a:rPr>
            <a:t>Imagine</a:t>
          </a:r>
        </a:p>
      </dgm:t>
    </dgm:pt>
    <dgm:pt modelId="{422CC2D1-03CD-4E9A-89EA-488E507F5FC9}" type="parTrans" cxnId="{DA7B4E2F-74A0-49E2-979E-864E0E623384}">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A1D11FA4-B57F-43F4-BA2E-24BBC572F562}" type="sibTrans" cxnId="{DA7B4E2F-74A0-49E2-979E-864E0E623384}">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028547DB-FADA-4177-888F-EA44EB73ED78}">
      <dgm:prSet phldrT="[Text]"/>
      <dgm:spPr/>
      <dgm:t>
        <a:bodyPr/>
        <a:lstStyle/>
        <a:p>
          <a:r>
            <a:rPr lang="en-US" b="0" i="0" dirty="0">
              <a:solidFill>
                <a:schemeClr val="tx1">
                  <a:lumMod val="75000"/>
                  <a:lumOff val="25000"/>
                </a:schemeClr>
              </a:solidFill>
              <a:latin typeface="Espresso Dolce" charset="0"/>
              <a:ea typeface="Espresso Dolce" charset="0"/>
              <a:cs typeface="Espresso Dolce" charset="0"/>
            </a:rPr>
            <a:t>Invent</a:t>
          </a:r>
        </a:p>
      </dgm:t>
    </dgm:pt>
    <dgm:pt modelId="{2F776E65-44CE-44FE-B4BB-5C2DE470227A}" type="parTrans" cxnId="{D1A494A1-8CFF-4E16-9FFE-75B0FB055E70}">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6EEF5179-EDA8-4E25-80E8-068F52D34381}" type="sibTrans" cxnId="{D1A494A1-8CFF-4E16-9FFE-75B0FB055E70}">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B75AA024-6BFA-453D-B0BA-BEB764EBB3BD}">
      <dgm:prSet/>
      <dgm:spPr/>
      <dgm:t>
        <a:bodyPr/>
        <a:lstStyle/>
        <a:p>
          <a:r>
            <a:rPr lang="en-US" dirty="0">
              <a:solidFill>
                <a:schemeClr val="tx1">
                  <a:lumMod val="75000"/>
                  <a:lumOff val="25000"/>
                </a:schemeClr>
              </a:solidFill>
              <a:latin typeface="Espresso Dolce" charset="0"/>
              <a:ea typeface="Espresso Dolce" charset="0"/>
              <a:cs typeface="Espresso Dolce" charset="0"/>
            </a:rPr>
            <a:t>Implement</a:t>
          </a:r>
        </a:p>
      </dgm:t>
    </dgm:pt>
    <dgm:pt modelId="{7A3F18B0-1D3A-4FBF-9276-9218547985AC}" type="parTrans" cxnId="{90E8E46F-93A2-4E05-B33F-4EEF93018BF0}">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39E1AB7E-26C9-456B-8F93-034BF5628995}" type="sibTrans" cxnId="{90E8E46F-93A2-4E05-B33F-4EEF93018BF0}">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472181EC-EE35-45FB-A7C2-67A7194D4898}">
      <dgm:prSet/>
      <dgm:spPr/>
      <dgm:t>
        <a:bodyPr/>
        <a:lstStyle/>
        <a:p>
          <a:r>
            <a:rPr lang="en-US" b="0" i="0" dirty="0">
              <a:solidFill>
                <a:schemeClr val="tx1">
                  <a:lumMod val="75000"/>
                  <a:lumOff val="25000"/>
                </a:schemeClr>
              </a:solidFill>
              <a:latin typeface="Espresso Dolce" charset="0"/>
              <a:ea typeface="Espresso Dolce" charset="0"/>
              <a:cs typeface="Espresso Dolce" charset="0"/>
            </a:rPr>
            <a:t>Insight</a:t>
          </a:r>
        </a:p>
      </dgm:t>
    </dgm:pt>
    <dgm:pt modelId="{ABD6E857-BD32-4718-B94C-6AAB37D01911}" type="parTrans" cxnId="{A0B32F8E-F8A8-4EFB-85BB-D604C31D9B19}">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9BB53968-C0AF-4AF5-86EC-7E9679EF329F}" type="sibTrans" cxnId="{A0B32F8E-F8A8-4EFB-85BB-D604C31D9B19}">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60347685-7673-4ECB-ACC1-0C637302A01A}">
      <dgm:prSet/>
      <dgm:spPr/>
      <dgm:t>
        <a:bodyPr/>
        <a:lstStyle/>
        <a:p>
          <a:r>
            <a:rPr lang="en-US" b="0" i="0" dirty="0">
              <a:solidFill>
                <a:schemeClr val="tx1">
                  <a:lumMod val="75000"/>
                  <a:lumOff val="25000"/>
                </a:schemeClr>
              </a:solidFill>
              <a:latin typeface="Espresso Dolce" charset="0"/>
              <a:ea typeface="Espresso Dolce" charset="0"/>
              <a:cs typeface="Espresso Dolce" charset="0"/>
            </a:rPr>
            <a:t>Influence </a:t>
          </a:r>
        </a:p>
      </dgm:t>
    </dgm:pt>
    <dgm:pt modelId="{5409A08F-9F6B-416D-B616-7BE0C4525BDA}" type="parTrans" cxnId="{A9ADD559-8496-41DA-8AE2-C7AB252062F3}">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8FCF0AC9-7C1C-43F2-9CCF-94E3A98D9906}" type="sibTrans" cxnId="{A9ADD559-8496-41DA-8AE2-C7AB252062F3}">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464FE7A4-A6D0-4A37-84F7-3587F389A7A6}" type="pres">
      <dgm:prSet presAssocID="{5CD3493A-F271-4637-B91D-A2B8FAFD06FE}" presName="cycle" presStyleCnt="0">
        <dgm:presLayoutVars>
          <dgm:dir/>
          <dgm:resizeHandles val="exact"/>
        </dgm:presLayoutVars>
      </dgm:prSet>
      <dgm:spPr/>
    </dgm:pt>
    <dgm:pt modelId="{F7022410-28D3-46EA-A089-85E1C5E02E9C}" type="pres">
      <dgm:prSet presAssocID="{472181EC-EE35-45FB-A7C2-67A7194D4898}" presName="dummy" presStyleCnt="0"/>
      <dgm:spPr/>
    </dgm:pt>
    <dgm:pt modelId="{D5A81E66-F9F2-4E5E-86DC-14057ABFE134}" type="pres">
      <dgm:prSet presAssocID="{472181EC-EE35-45FB-A7C2-67A7194D4898}" presName="node" presStyleLbl="revTx" presStyleIdx="0" presStyleCnt="8">
        <dgm:presLayoutVars>
          <dgm:bulletEnabled val="1"/>
        </dgm:presLayoutVars>
      </dgm:prSet>
      <dgm:spPr/>
    </dgm:pt>
    <dgm:pt modelId="{8C4C27C8-E586-4D31-80A2-30703B9A17EB}" type="pres">
      <dgm:prSet presAssocID="{9BB53968-C0AF-4AF5-86EC-7E9679EF329F}" presName="sibTrans" presStyleLbl="node1" presStyleIdx="0" presStyleCnt="8"/>
      <dgm:spPr/>
    </dgm:pt>
    <dgm:pt modelId="{0F1C8D9F-BC26-4E18-A510-D87B1DD663F7}" type="pres">
      <dgm:prSet presAssocID="{8A6DF97F-708F-4562-A78C-B28AC9076442}" presName="dummy" presStyleCnt="0"/>
      <dgm:spPr/>
    </dgm:pt>
    <dgm:pt modelId="{B9DFC951-455D-45ED-8A5B-E7CD04450962}" type="pres">
      <dgm:prSet presAssocID="{8A6DF97F-708F-4562-A78C-B28AC9076442}" presName="node" presStyleLbl="revTx" presStyleIdx="1" presStyleCnt="8">
        <dgm:presLayoutVars>
          <dgm:bulletEnabled val="1"/>
        </dgm:presLayoutVars>
      </dgm:prSet>
      <dgm:spPr/>
    </dgm:pt>
    <dgm:pt modelId="{044360CA-505B-4425-876D-35CC9365E5E1}" type="pres">
      <dgm:prSet presAssocID="{BB99B55F-7004-42FE-8CD3-12AAEA36387F}" presName="sibTrans" presStyleLbl="node1" presStyleIdx="1" presStyleCnt="8" custLinFactNeighborX="-1276" custLinFactNeighborY="-1056"/>
      <dgm:spPr/>
    </dgm:pt>
    <dgm:pt modelId="{89CD7497-249A-4B11-9442-557B91B587B9}" type="pres">
      <dgm:prSet presAssocID="{B0CA61B0-2CF9-433F-853A-C71E825E51DA}" presName="dummy" presStyleCnt="0"/>
      <dgm:spPr/>
    </dgm:pt>
    <dgm:pt modelId="{137B1D73-15D3-49A6-8B59-2F57DCC91D3A}" type="pres">
      <dgm:prSet presAssocID="{B0CA61B0-2CF9-433F-853A-C71E825E51DA}" presName="node" presStyleLbl="revTx" presStyleIdx="2" presStyleCnt="8">
        <dgm:presLayoutVars>
          <dgm:bulletEnabled val="1"/>
        </dgm:presLayoutVars>
      </dgm:prSet>
      <dgm:spPr/>
    </dgm:pt>
    <dgm:pt modelId="{628BA2E6-8186-434B-8902-0A91EF841D03}" type="pres">
      <dgm:prSet presAssocID="{611D1165-CC96-4F55-BB80-A5421C4EF456}" presName="sibTrans" presStyleLbl="node1" presStyleIdx="2" presStyleCnt="8"/>
      <dgm:spPr/>
    </dgm:pt>
    <dgm:pt modelId="{9A5C8858-70B8-410D-B1C4-E99E96ED0D34}" type="pres">
      <dgm:prSet presAssocID="{56FE6CDE-2082-49C4-9E65-63946D8A91FA}" presName="dummy" presStyleCnt="0"/>
      <dgm:spPr/>
    </dgm:pt>
    <dgm:pt modelId="{BD8EBCC0-0F55-4C65-95E1-8BC5D8196DEE}" type="pres">
      <dgm:prSet presAssocID="{56FE6CDE-2082-49C4-9E65-63946D8A91FA}" presName="node" presStyleLbl="revTx" presStyleIdx="3" presStyleCnt="8">
        <dgm:presLayoutVars>
          <dgm:bulletEnabled val="1"/>
        </dgm:presLayoutVars>
      </dgm:prSet>
      <dgm:spPr/>
    </dgm:pt>
    <dgm:pt modelId="{FAD0A10C-1D7C-4213-A282-0F897FE7A161}" type="pres">
      <dgm:prSet presAssocID="{A400E778-D814-4725-84D9-DE80616677F6}" presName="sibTrans" presStyleLbl="node1" presStyleIdx="3" presStyleCnt="8"/>
      <dgm:spPr/>
    </dgm:pt>
    <dgm:pt modelId="{25A0FE8C-F66B-41CB-B055-62BC1BF5E6C2}" type="pres">
      <dgm:prSet presAssocID="{83355772-C7B5-4B45-BE18-2A23DBB471A4}" presName="dummy" presStyleCnt="0"/>
      <dgm:spPr/>
    </dgm:pt>
    <dgm:pt modelId="{F26A72D9-CC45-4AE4-9C6D-AE7D8B7642DB}" type="pres">
      <dgm:prSet presAssocID="{83355772-C7B5-4B45-BE18-2A23DBB471A4}" presName="node" presStyleLbl="revTx" presStyleIdx="4" presStyleCnt="8">
        <dgm:presLayoutVars>
          <dgm:bulletEnabled val="1"/>
        </dgm:presLayoutVars>
      </dgm:prSet>
      <dgm:spPr/>
    </dgm:pt>
    <dgm:pt modelId="{532D9936-C940-4F87-9A14-B7C13B1DCC4F}" type="pres">
      <dgm:prSet presAssocID="{A1D11FA4-B57F-43F4-BA2E-24BBC572F562}" presName="sibTrans" presStyleLbl="node1" presStyleIdx="4" presStyleCnt="8"/>
      <dgm:spPr/>
    </dgm:pt>
    <dgm:pt modelId="{BBDE7404-D142-4A80-8B31-E2E78F14AC1E}" type="pres">
      <dgm:prSet presAssocID="{028547DB-FADA-4177-888F-EA44EB73ED78}" presName="dummy" presStyleCnt="0"/>
      <dgm:spPr/>
    </dgm:pt>
    <dgm:pt modelId="{015D670D-25A6-405E-B322-80485664DF3C}" type="pres">
      <dgm:prSet presAssocID="{028547DB-FADA-4177-888F-EA44EB73ED78}" presName="node" presStyleLbl="revTx" presStyleIdx="5" presStyleCnt="8">
        <dgm:presLayoutVars>
          <dgm:bulletEnabled val="1"/>
        </dgm:presLayoutVars>
      </dgm:prSet>
      <dgm:spPr/>
    </dgm:pt>
    <dgm:pt modelId="{F68AB935-96C6-4CA0-9FBE-AA0A48542ED8}" type="pres">
      <dgm:prSet presAssocID="{6EEF5179-EDA8-4E25-80E8-068F52D34381}" presName="sibTrans" presStyleLbl="node1" presStyleIdx="5" presStyleCnt="8"/>
      <dgm:spPr/>
    </dgm:pt>
    <dgm:pt modelId="{A3A87AF3-5758-4083-9E47-0644E68BFDE7}" type="pres">
      <dgm:prSet presAssocID="{B75AA024-6BFA-453D-B0BA-BEB764EBB3BD}" presName="dummy" presStyleCnt="0"/>
      <dgm:spPr/>
    </dgm:pt>
    <dgm:pt modelId="{EC605C81-2C49-4202-9568-FA1DC28BDB3E}" type="pres">
      <dgm:prSet presAssocID="{B75AA024-6BFA-453D-B0BA-BEB764EBB3BD}" presName="node" presStyleLbl="revTx" presStyleIdx="6" presStyleCnt="8">
        <dgm:presLayoutVars>
          <dgm:bulletEnabled val="1"/>
        </dgm:presLayoutVars>
      </dgm:prSet>
      <dgm:spPr/>
    </dgm:pt>
    <dgm:pt modelId="{69CAA8D4-24C2-4BE2-A29A-C454C24D7250}" type="pres">
      <dgm:prSet presAssocID="{39E1AB7E-26C9-456B-8F93-034BF5628995}" presName="sibTrans" presStyleLbl="node1" presStyleIdx="6" presStyleCnt="8"/>
      <dgm:spPr/>
    </dgm:pt>
    <dgm:pt modelId="{2BDACC7C-31E8-49CE-A19A-BEA46A1AEAFD}" type="pres">
      <dgm:prSet presAssocID="{60347685-7673-4ECB-ACC1-0C637302A01A}" presName="dummy" presStyleCnt="0"/>
      <dgm:spPr/>
    </dgm:pt>
    <dgm:pt modelId="{7C124F01-8DA6-4904-9863-1572B2CBCDAF}" type="pres">
      <dgm:prSet presAssocID="{60347685-7673-4ECB-ACC1-0C637302A01A}" presName="node" presStyleLbl="revTx" presStyleIdx="7" presStyleCnt="8">
        <dgm:presLayoutVars>
          <dgm:bulletEnabled val="1"/>
        </dgm:presLayoutVars>
      </dgm:prSet>
      <dgm:spPr/>
    </dgm:pt>
    <dgm:pt modelId="{BD5DFF6A-5A74-4E52-B937-281F6C9751AE}" type="pres">
      <dgm:prSet presAssocID="{8FCF0AC9-7C1C-43F2-9CCF-94E3A98D9906}" presName="sibTrans" presStyleLbl="node1" presStyleIdx="7" presStyleCnt="8"/>
      <dgm:spPr/>
    </dgm:pt>
  </dgm:ptLst>
  <dgm:cxnLst>
    <dgm:cxn modelId="{86E11800-A648-FF49-AD25-05ACC45DF387}" type="presOf" srcId="{56FE6CDE-2082-49C4-9E65-63946D8A91FA}" destId="{BD8EBCC0-0F55-4C65-95E1-8BC5D8196DEE}" srcOrd="0" destOrd="0" presId="urn:microsoft.com/office/officeart/2005/8/layout/cycle1"/>
    <dgm:cxn modelId="{1CBC9200-4C24-4CEA-95EA-86558C19840F}" srcId="{5CD3493A-F271-4637-B91D-A2B8FAFD06FE}" destId="{8A6DF97F-708F-4562-A78C-B28AC9076442}" srcOrd="1" destOrd="0" parTransId="{AA892D4B-67FF-40C6-B301-9DF3E62BC102}" sibTransId="{BB99B55F-7004-42FE-8CD3-12AAEA36387F}"/>
    <dgm:cxn modelId="{D78DB22C-DCB8-314E-8539-5F7C3F13EB5F}" type="presOf" srcId="{611D1165-CC96-4F55-BB80-A5421C4EF456}" destId="{628BA2E6-8186-434B-8902-0A91EF841D03}" srcOrd="0" destOrd="0" presId="urn:microsoft.com/office/officeart/2005/8/layout/cycle1"/>
    <dgm:cxn modelId="{A0C6772D-85C5-3F4F-B001-B5195686F84F}" type="presOf" srcId="{39E1AB7E-26C9-456B-8F93-034BF5628995}" destId="{69CAA8D4-24C2-4BE2-A29A-C454C24D7250}" srcOrd="0" destOrd="0" presId="urn:microsoft.com/office/officeart/2005/8/layout/cycle1"/>
    <dgm:cxn modelId="{DA7B4E2F-74A0-49E2-979E-864E0E623384}" srcId="{5CD3493A-F271-4637-B91D-A2B8FAFD06FE}" destId="{83355772-C7B5-4B45-BE18-2A23DBB471A4}" srcOrd="4" destOrd="0" parTransId="{422CC2D1-03CD-4E9A-89EA-488E507F5FC9}" sibTransId="{A1D11FA4-B57F-43F4-BA2E-24BBC572F562}"/>
    <dgm:cxn modelId="{30283934-17A5-134E-BE33-BB177FD2A948}" type="presOf" srcId="{60347685-7673-4ECB-ACC1-0C637302A01A}" destId="{7C124F01-8DA6-4904-9863-1572B2CBCDAF}" srcOrd="0" destOrd="0" presId="urn:microsoft.com/office/officeart/2005/8/layout/cycle1"/>
    <dgm:cxn modelId="{C8943C3D-4593-8B4A-A581-1F7BA8BEEDE0}" type="presOf" srcId="{A1D11FA4-B57F-43F4-BA2E-24BBC572F562}" destId="{532D9936-C940-4F87-9A14-B7C13B1DCC4F}" srcOrd="0" destOrd="0" presId="urn:microsoft.com/office/officeart/2005/8/layout/cycle1"/>
    <dgm:cxn modelId="{E5A7E83F-9996-3441-821E-5B734B6CECED}" type="presOf" srcId="{B75AA024-6BFA-453D-B0BA-BEB764EBB3BD}" destId="{EC605C81-2C49-4202-9568-FA1DC28BDB3E}" srcOrd="0" destOrd="0" presId="urn:microsoft.com/office/officeart/2005/8/layout/cycle1"/>
    <dgm:cxn modelId="{17738C47-D7EB-0449-9CB8-FFADB058F712}" type="presOf" srcId="{028547DB-FADA-4177-888F-EA44EB73ED78}" destId="{015D670D-25A6-405E-B322-80485664DF3C}" srcOrd="0" destOrd="0" presId="urn:microsoft.com/office/officeart/2005/8/layout/cycle1"/>
    <dgm:cxn modelId="{6DAAB151-FD2F-DF40-9AC1-805E05DA5617}" type="presOf" srcId="{BB99B55F-7004-42FE-8CD3-12AAEA36387F}" destId="{044360CA-505B-4425-876D-35CC9365E5E1}" srcOrd="0" destOrd="0" presId="urn:microsoft.com/office/officeart/2005/8/layout/cycle1"/>
    <dgm:cxn modelId="{A9ADD559-8496-41DA-8AE2-C7AB252062F3}" srcId="{5CD3493A-F271-4637-B91D-A2B8FAFD06FE}" destId="{60347685-7673-4ECB-ACC1-0C637302A01A}" srcOrd="7" destOrd="0" parTransId="{5409A08F-9F6B-416D-B616-7BE0C4525BDA}" sibTransId="{8FCF0AC9-7C1C-43F2-9CCF-94E3A98D9906}"/>
    <dgm:cxn modelId="{CB5FEB5E-2BF6-1741-8FA1-29493D683C5F}" type="presOf" srcId="{A400E778-D814-4725-84D9-DE80616677F6}" destId="{FAD0A10C-1D7C-4213-A282-0F897FE7A161}" srcOrd="0" destOrd="0" presId="urn:microsoft.com/office/officeart/2005/8/layout/cycle1"/>
    <dgm:cxn modelId="{B6099C64-7CBD-0E4F-8537-8894B75CC368}" type="presOf" srcId="{5CD3493A-F271-4637-B91D-A2B8FAFD06FE}" destId="{464FE7A4-A6D0-4A37-84F7-3587F389A7A6}" srcOrd="0" destOrd="0" presId="urn:microsoft.com/office/officeart/2005/8/layout/cycle1"/>
    <dgm:cxn modelId="{90E8E46F-93A2-4E05-B33F-4EEF93018BF0}" srcId="{5CD3493A-F271-4637-B91D-A2B8FAFD06FE}" destId="{B75AA024-6BFA-453D-B0BA-BEB764EBB3BD}" srcOrd="6" destOrd="0" parTransId="{7A3F18B0-1D3A-4FBF-9276-9218547985AC}" sibTransId="{39E1AB7E-26C9-456B-8F93-034BF5628995}"/>
    <dgm:cxn modelId="{8E680481-3F8A-43D5-B709-FFE807D51C69}" srcId="{5CD3493A-F271-4637-B91D-A2B8FAFD06FE}" destId="{B0CA61B0-2CF9-433F-853A-C71E825E51DA}" srcOrd="2" destOrd="0" parTransId="{6665E54E-CB2B-4BFF-8197-45ABDC588067}" sibTransId="{611D1165-CC96-4F55-BB80-A5421C4EF456}"/>
    <dgm:cxn modelId="{A0B32F8E-F8A8-4EFB-85BB-D604C31D9B19}" srcId="{5CD3493A-F271-4637-B91D-A2B8FAFD06FE}" destId="{472181EC-EE35-45FB-A7C2-67A7194D4898}" srcOrd="0" destOrd="0" parTransId="{ABD6E857-BD32-4718-B94C-6AAB37D01911}" sibTransId="{9BB53968-C0AF-4AF5-86EC-7E9679EF329F}"/>
    <dgm:cxn modelId="{DAEB9292-4727-3348-A8C4-1F2164D88C07}" type="presOf" srcId="{6EEF5179-EDA8-4E25-80E8-068F52D34381}" destId="{F68AB935-96C6-4CA0-9FBE-AA0A48542ED8}" srcOrd="0" destOrd="0" presId="urn:microsoft.com/office/officeart/2005/8/layout/cycle1"/>
    <dgm:cxn modelId="{879C7A9C-9AD0-2143-BDD7-33301B5644E0}" type="presOf" srcId="{8FCF0AC9-7C1C-43F2-9CCF-94E3A98D9906}" destId="{BD5DFF6A-5A74-4E52-B937-281F6C9751AE}" srcOrd="0" destOrd="0" presId="urn:microsoft.com/office/officeart/2005/8/layout/cycle1"/>
    <dgm:cxn modelId="{D1A494A1-8CFF-4E16-9FFE-75B0FB055E70}" srcId="{5CD3493A-F271-4637-B91D-A2B8FAFD06FE}" destId="{028547DB-FADA-4177-888F-EA44EB73ED78}" srcOrd="5" destOrd="0" parTransId="{2F776E65-44CE-44FE-B4BB-5C2DE470227A}" sibTransId="{6EEF5179-EDA8-4E25-80E8-068F52D34381}"/>
    <dgm:cxn modelId="{1DA567A5-E7C1-A54D-A6BD-707EA664D4D9}" type="presOf" srcId="{9BB53968-C0AF-4AF5-86EC-7E9679EF329F}" destId="{8C4C27C8-E586-4D31-80A2-30703B9A17EB}" srcOrd="0" destOrd="0" presId="urn:microsoft.com/office/officeart/2005/8/layout/cycle1"/>
    <dgm:cxn modelId="{1799DAD2-3BAB-6E4E-A4FB-6A96166B4031}" type="presOf" srcId="{8A6DF97F-708F-4562-A78C-B28AC9076442}" destId="{B9DFC951-455D-45ED-8A5B-E7CD04450962}" srcOrd="0" destOrd="0" presId="urn:microsoft.com/office/officeart/2005/8/layout/cycle1"/>
    <dgm:cxn modelId="{9BD118D6-A37A-A94A-8121-E6DC2D5EB1CB}" type="presOf" srcId="{472181EC-EE35-45FB-A7C2-67A7194D4898}" destId="{D5A81E66-F9F2-4E5E-86DC-14057ABFE134}" srcOrd="0" destOrd="0" presId="urn:microsoft.com/office/officeart/2005/8/layout/cycle1"/>
    <dgm:cxn modelId="{9D35AEE0-5501-5F4D-BA3C-4BA2199C9E6C}" type="presOf" srcId="{B0CA61B0-2CF9-433F-853A-C71E825E51DA}" destId="{137B1D73-15D3-49A6-8B59-2F57DCC91D3A}" srcOrd="0" destOrd="0" presId="urn:microsoft.com/office/officeart/2005/8/layout/cycle1"/>
    <dgm:cxn modelId="{8C1A26E1-B86A-4B47-9DD2-CDB53EBE7B50}" type="presOf" srcId="{83355772-C7B5-4B45-BE18-2A23DBB471A4}" destId="{F26A72D9-CC45-4AE4-9C6D-AE7D8B7642DB}" srcOrd="0" destOrd="0" presId="urn:microsoft.com/office/officeart/2005/8/layout/cycle1"/>
    <dgm:cxn modelId="{7BBE8BF2-B119-4987-920A-7687A32FE836}" srcId="{5CD3493A-F271-4637-B91D-A2B8FAFD06FE}" destId="{56FE6CDE-2082-49C4-9E65-63946D8A91FA}" srcOrd="3" destOrd="0" parTransId="{12F4F7A3-B951-47B3-BDC7-3F68D6DD1201}" sibTransId="{A400E778-D814-4725-84D9-DE80616677F6}"/>
    <dgm:cxn modelId="{4EAFC6CF-4895-F248-82A1-1C1579C703E9}" type="presParOf" srcId="{464FE7A4-A6D0-4A37-84F7-3587F389A7A6}" destId="{F7022410-28D3-46EA-A089-85E1C5E02E9C}" srcOrd="0" destOrd="0" presId="urn:microsoft.com/office/officeart/2005/8/layout/cycle1"/>
    <dgm:cxn modelId="{89837B6D-FFEC-EB4B-9121-AA4EE79D933C}" type="presParOf" srcId="{464FE7A4-A6D0-4A37-84F7-3587F389A7A6}" destId="{D5A81E66-F9F2-4E5E-86DC-14057ABFE134}" srcOrd="1" destOrd="0" presId="urn:microsoft.com/office/officeart/2005/8/layout/cycle1"/>
    <dgm:cxn modelId="{FE381E21-8C8D-8043-AE7A-A7FEFDE9C0DF}" type="presParOf" srcId="{464FE7A4-A6D0-4A37-84F7-3587F389A7A6}" destId="{8C4C27C8-E586-4D31-80A2-30703B9A17EB}" srcOrd="2" destOrd="0" presId="urn:microsoft.com/office/officeart/2005/8/layout/cycle1"/>
    <dgm:cxn modelId="{2CEF4880-B754-0E43-8814-F59FC4382C60}" type="presParOf" srcId="{464FE7A4-A6D0-4A37-84F7-3587F389A7A6}" destId="{0F1C8D9F-BC26-4E18-A510-D87B1DD663F7}" srcOrd="3" destOrd="0" presId="urn:microsoft.com/office/officeart/2005/8/layout/cycle1"/>
    <dgm:cxn modelId="{57D581DA-BC39-174A-BD17-62EC0B19FAD7}" type="presParOf" srcId="{464FE7A4-A6D0-4A37-84F7-3587F389A7A6}" destId="{B9DFC951-455D-45ED-8A5B-E7CD04450962}" srcOrd="4" destOrd="0" presId="urn:microsoft.com/office/officeart/2005/8/layout/cycle1"/>
    <dgm:cxn modelId="{A319D2AB-CD0D-014B-AAEF-9BC1F4D4B180}" type="presParOf" srcId="{464FE7A4-A6D0-4A37-84F7-3587F389A7A6}" destId="{044360CA-505B-4425-876D-35CC9365E5E1}" srcOrd="5" destOrd="0" presId="urn:microsoft.com/office/officeart/2005/8/layout/cycle1"/>
    <dgm:cxn modelId="{948C950A-8742-6D45-8CFE-5D2A73D6F49A}" type="presParOf" srcId="{464FE7A4-A6D0-4A37-84F7-3587F389A7A6}" destId="{89CD7497-249A-4B11-9442-557B91B587B9}" srcOrd="6" destOrd="0" presId="urn:microsoft.com/office/officeart/2005/8/layout/cycle1"/>
    <dgm:cxn modelId="{2EA80C0D-15CA-204B-B1C4-6D2517A67BC6}" type="presParOf" srcId="{464FE7A4-A6D0-4A37-84F7-3587F389A7A6}" destId="{137B1D73-15D3-49A6-8B59-2F57DCC91D3A}" srcOrd="7" destOrd="0" presId="urn:microsoft.com/office/officeart/2005/8/layout/cycle1"/>
    <dgm:cxn modelId="{39F51786-876F-134E-90CE-B8E83158A232}" type="presParOf" srcId="{464FE7A4-A6D0-4A37-84F7-3587F389A7A6}" destId="{628BA2E6-8186-434B-8902-0A91EF841D03}" srcOrd="8" destOrd="0" presId="urn:microsoft.com/office/officeart/2005/8/layout/cycle1"/>
    <dgm:cxn modelId="{5A7F4337-CF96-5E46-9475-68A2D274CF89}" type="presParOf" srcId="{464FE7A4-A6D0-4A37-84F7-3587F389A7A6}" destId="{9A5C8858-70B8-410D-B1C4-E99E96ED0D34}" srcOrd="9" destOrd="0" presId="urn:microsoft.com/office/officeart/2005/8/layout/cycle1"/>
    <dgm:cxn modelId="{455DF815-EE48-7B4D-8731-12BD0A241B4F}" type="presParOf" srcId="{464FE7A4-A6D0-4A37-84F7-3587F389A7A6}" destId="{BD8EBCC0-0F55-4C65-95E1-8BC5D8196DEE}" srcOrd="10" destOrd="0" presId="urn:microsoft.com/office/officeart/2005/8/layout/cycle1"/>
    <dgm:cxn modelId="{C320B72C-E18C-5544-91AF-57366F60C819}" type="presParOf" srcId="{464FE7A4-A6D0-4A37-84F7-3587F389A7A6}" destId="{FAD0A10C-1D7C-4213-A282-0F897FE7A161}" srcOrd="11" destOrd="0" presId="urn:microsoft.com/office/officeart/2005/8/layout/cycle1"/>
    <dgm:cxn modelId="{AD199E2D-7EA4-E147-8DFB-C0CE7877E0AD}" type="presParOf" srcId="{464FE7A4-A6D0-4A37-84F7-3587F389A7A6}" destId="{25A0FE8C-F66B-41CB-B055-62BC1BF5E6C2}" srcOrd="12" destOrd="0" presId="urn:microsoft.com/office/officeart/2005/8/layout/cycle1"/>
    <dgm:cxn modelId="{12CEB520-AE47-0E43-94C1-C3547BC94A26}" type="presParOf" srcId="{464FE7A4-A6D0-4A37-84F7-3587F389A7A6}" destId="{F26A72D9-CC45-4AE4-9C6D-AE7D8B7642DB}" srcOrd="13" destOrd="0" presId="urn:microsoft.com/office/officeart/2005/8/layout/cycle1"/>
    <dgm:cxn modelId="{F62707F7-3565-FA49-B02D-2C39E1CBA244}" type="presParOf" srcId="{464FE7A4-A6D0-4A37-84F7-3587F389A7A6}" destId="{532D9936-C940-4F87-9A14-B7C13B1DCC4F}" srcOrd="14" destOrd="0" presId="urn:microsoft.com/office/officeart/2005/8/layout/cycle1"/>
    <dgm:cxn modelId="{E6A44A90-C5F9-5047-9AFB-A75825D9BD3D}" type="presParOf" srcId="{464FE7A4-A6D0-4A37-84F7-3587F389A7A6}" destId="{BBDE7404-D142-4A80-8B31-E2E78F14AC1E}" srcOrd="15" destOrd="0" presId="urn:microsoft.com/office/officeart/2005/8/layout/cycle1"/>
    <dgm:cxn modelId="{62ED8ABC-530C-6D41-ACB2-519EA63146FE}" type="presParOf" srcId="{464FE7A4-A6D0-4A37-84F7-3587F389A7A6}" destId="{015D670D-25A6-405E-B322-80485664DF3C}" srcOrd="16" destOrd="0" presId="urn:microsoft.com/office/officeart/2005/8/layout/cycle1"/>
    <dgm:cxn modelId="{ECD50641-A0E4-7945-992B-2500AB2A3D3B}" type="presParOf" srcId="{464FE7A4-A6D0-4A37-84F7-3587F389A7A6}" destId="{F68AB935-96C6-4CA0-9FBE-AA0A48542ED8}" srcOrd="17" destOrd="0" presId="urn:microsoft.com/office/officeart/2005/8/layout/cycle1"/>
    <dgm:cxn modelId="{F9A9E59A-2C1F-FB49-9B03-572ED17DDCBA}" type="presParOf" srcId="{464FE7A4-A6D0-4A37-84F7-3587F389A7A6}" destId="{A3A87AF3-5758-4083-9E47-0644E68BFDE7}" srcOrd="18" destOrd="0" presId="urn:microsoft.com/office/officeart/2005/8/layout/cycle1"/>
    <dgm:cxn modelId="{8160E396-E002-8944-8B8D-23F1EE6971B9}" type="presParOf" srcId="{464FE7A4-A6D0-4A37-84F7-3587F389A7A6}" destId="{EC605C81-2C49-4202-9568-FA1DC28BDB3E}" srcOrd="19" destOrd="0" presId="urn:microsoft.com/office/officeart/2005/8/layout/cycle1"/>
    <dgm:cxn modelId="{1F313AAC-C6D8-2642-A4C3-76BDAFA64E75}" type="presParOf" srcId="{464FE7A4-A6D0-4A37-84F7-3587F389A7A6}" destId="{69CAA8D4-24C2-4BE2-A29A-C454C24D7250}" srcOrd="20" destOrd="0" presId="urn:microsoft.com/office/officeart/2005/8/layout/cycle1"/>
    <dgm:cxn modelId="{7C632EB5-C4EE-294B-8EA7-BF152571F7C6}" type="presParOf" srcId="{464FE7A4-A6D0-4A37-84F7-3587F389A7A6}" destId="{2BDACC7C-31E8-49CE-A19A-BEA46A1AEAFD}" srcOrd="21" destOrd="0" presId="urn:microsoft.com/office/officeart/2005/8/layout/cycle1"/>
    <dgm:cxn modelId="{895C6DB1-8DFC-5A45-B7D1-528EE21A3729}" type="presParOf" srcId="{464FE7A4-A6D0-4A37-84F7-3587F389A7A6}" destId="{7C124F01-8DA6-4904-9863-1572B2CBCDAF}" srcOrd="22" destOrd="0" presId="urn:microsoft.com/office/officeart/2005/8/layout/cycle1"/>
    <dgm:cxn modelId="{6498DA3C-9ADB-E843-ACAE-4335DDD587A4}" type="presParOf" srcId="{464FE7A4-A6D0-4A37-84F7-3587F389A7A6}" destId="{BD5DFF6A-5A74-4E52-B937-281F6C9751AE}" srcOrd="23" destOrd="0" presId="urn:microsoft.com/office/officeart/2005/8/layout/cycle1"/>
  </dgm:cxnLst>
  <dgm:bg>
    <a:solidFill>
      <a:srgbClr val="268388">
        <a:alpha val="0"/>
      </a:srgbClr>
    </a:solid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CD3493A-F271-4637-B91D-A2B8FAFD06FE}"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n-US"/>
        </a:p>
      </dgm:t>
    </dgm:pt>
    <dgm:pt modelId="{8A6DF97F-708F-4562-A78C-B28AC9076442}">
      <dgm:prSet phldrT="[Text]"/>
      <dgm:spPr/>
      <dgm:t>
        <a:bodyPr/>
        <a:lstStyle/>
        <a:p>
          <a:r>
            <a:rPr lang="en-US" b="0" i="0" dirty="0">
              <a:solidFill>
                <a:schemeClr val="tx1">
                  <a:lumMod val="75000"/>
                  <a:lumOff val="25000"/>
                </a:schemeClr>
              </a:solidFill>
              <a:latin typeface="Espresso Dolce" charset="0"/>
              <a:ea typeface="Espresso Dolce" charset="0"/>
              <a:cs typeface="Espresso Dolce" charset="0"/>
            </a:rPr>
            <a:t>Initiate</a:t>
          </a:r>
        </a:p>
      </dgm:t>
    </dgm:pt>
    <dgm:pt modelId="{AA892D4B-67FF-40C6-B301-9DF3E62BC102}" type="parTrans" cxnId="{1CBC9200-4C24-4CEA-95EA-86558C19840F}">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BB99B55F-7004-42FE-8CD3-12AAEA36387F}" type="sibTrans" cxnId="{1CBC9200-4C24-4CEA-95EA-86558C19840F}">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B0CA61B0-2CF9-433F-853A-C71E825E51DA}">
      <dgm:prSet phldrT="[Text]"/>
      <dgm:spPr/>
      <dgm:t>
        <a:bodyPr/>
        <a:lstStyle/>
        <a:p>
          <a:r>
            <a:rPr lang="en-US" b="0" i="0" dirty="0">
              <a:solidFill>
                <a:schemeClr val="tx1">
                  <a:lumMod val="75000"/>
                  <a:lumOff val="25000"/>
                </a:schemeClr>
              </a:solidFill>
              <a:latin typeface="Espresso Dolce" charset="0"/>
              <a:ea typeface="Espresso Dolce" charset="0"/>
              <a:cs typeface="Espresso Dolce" charset="0"/>
            </a:rPr>
            <a:t>Inspire</a:t>
          </a:r>
        </a:p>
      </dgm:t>
    </dgm:pt>
    <dgm:pt modelId="{6665E54E-CB2B-4BFF-8197-45ABDC588067}" type="parTrans" cxnId="{8E680481-3F8A-43D5-B709-FFE807D51C69}">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611D1165-CC96-4F55-BB80-A5421C4EF456}" type="sibTrans" cxnId="{8E680481-3F8A-43D5-B709-FFE807D51C69}">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56FE6CDE-2082-49C4-9E65-63946D8A91FA}">
      <dgm:prSet phldrT="[Text]"/>
      <dgm:spPr/>
      <dgm:t>
        <a:bodyPr/>
        <a:lstStyle/>
        <a:p>
          <a:r>
            <a:rPr lang="en-US" b="0" i="0" dirty="0">
              <a:solidFill>
                <a:schemeClr val="tx1">
                  <a:lumMod val="75000"/>
                  <a:lumOff val="25000"/>
                </a:schemeClr>
              </a:solidFill>
              <a:latin typeface="Espresso Dolce" charset="0"/>
              <a:ea typeface="Espresso Dolce" charset="0"/>
              <a:cs typeface="Espresso Dolce" charset="0"/>
            </a:rPr>
            <a:t>Improve</a:t>
          </a:r>
        </a:p>
      </dgm:t>
    </dgm:pt>
    <dgm:pt modelId="{12F4F7A3-B951-47B3-BDC7-3F68D6DD1201}" type="parTrans" cxnId="{7BBE8BF2-B119-4987-920A-7687A32FE836}">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A400E778-D814-4725-84D9-DE80616677F6}" type="sibTrans" cxnId="{7BBE8BF2-B119-4987-920A-7687A32FE836}">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83355772-C7B5-4B45-BE18-2A23DBB471A4}">
      <dgm:prSet phldrT="[Text]"/>
      <dgm:spPr/>
      <dgm:t>
        <a:bodyPr/>
        <a:lstStyle/>
        <a:p>
          <a:r>
            <a:rPr lang="en-US" b="0" i="0" dirty="0">
              <a:solidFill>
                <a:schemeClr val="tx1">
                  <a:lumMod val="75000"/>
                  <a:lumOff val="25000"/>
                </a:schemeClr>
              </a:solidFill>
              <a:latin typeface="Espresso Dolce" charset="0"/>
              <a:ea typeface="Espresso Dolce" charset="0"/>
              <a:cs typeface="Espresso Dolce" charset="0"/>
            </a:rPr>
            <a:t>Imagine</a:t>
          </a:r>
        </a:p>
      </dgm:t>
    </dgm:pt>
    <dgm:pt modelId="{422CC2D1-03CD-4E9A-89EA-488E507F5FC9}" type="parTrans" cxnId="{DA7B4E2F-74A0-49E2-979E-864E0E623384}">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A1D11FA4-B57F-43F4-BA2E-24BBC572F562}" type="sibTrans" cxnId="{DA7B4E2F-74A0-49E2-979E-864E0E623384}">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028547DB-FADA-4177-888F-EA44EB73ED78}">
      <dgm:prSet phldrT="[Text]"/>
      <dgm:spPr/>
      <dgm:t>
        <a:bodyPr/>
        <a:lstStyle/>
        <a:p>
          <a:r>
            <a:rPr lang="en-US" b="0" i="0" dirty="0">
              <a:solidFill>
                <a:schemeClr val="tx1">
                  <a:lumMod val="75000"/>
                  <a:lumOff val="25000"/>
                </a:schemeClr>
              </a:solidFill>
              <a:latin typeface="Espresso Dolce" charset="0"/>
              <a:ea typeface="Espresso Dolce" charset="0"/>
              <a:cs typeface="Espresso Dolce" charset="0"/>
            </a:rPr>
            <a:t>Invent</a:t>
          </a:r>
        </a:p>
      </dgm:t>
    </dgm:pt>
    <dgm:pt modelId="{2F776E65-44CE-44FE-B4BB-5C2DE470227A}" type="parTrans" cxnId="{D1A494A1-8CFF-4E16-9FFE-75B0FB055E70}">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6EEF5179-EDA8-4E25-80E8-068F52D34381}" type="sibTrans" cxnId="{D1A494A1-8CFF-4E16-9FFE-75B0FB055E70}">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B75AA024-6BFA-453D-B0BA-BEB764EBB3BD}">
      <dgm:prSet/>
      <dgm:spPr/>
      <dgm:t>
        <a:bodyPr/>
        <a:lstStyle/>
        <a:p>
          <a:r>
            <a:rPr lang="en-US" dirty="0">
              <a:solidFill>
                <a:schemeClr val="tx1">
                  <a:lumMod val="75000"/>
                  <a:lumOff val="25000"/>
                </a:schemeClr>
              </a:solidFill>
              <a:latin typeface="Espresso Dolce" charset="0"/>
              <a:ea typeface="Espresso Dolce" charset="0"/>
              <a:cs typeface="Espresso Dolce" charset="0"/>
            </a:rPr>
            <a:t>Implement</a:t>
          </a:r>
        </a:p>
      </dgm:t>
    </dgm:pt>
    <dgm:pt modelId="{7A3F18B0-1D3A-4FBF-9276-9218547985AC}" type="parTrans" cxnId="{90E8E46F-93A2-4E05-B33F-4EEF93018BF0}">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39E1AB7E-26C9-456B-8F93-034BF5628995}" type="sibTrans" cxnId="{90E8E46F-93A2-4E05-B33F-4EEF93018BF0}">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472181EC-EE35-45FB-A7C2-67A7194D4898}">
      <dgm:prSet/>
      <dgm:spPr/>
      <dgm:t>
        <a:bodyPr/>
        <a:lstStyle/>
        <a:p>
          <a:r>
            <a:rPr lang="en-US" b="0" i="0" dirty="0">
              <a:solidFill>
                <a:schemeClr val="tx1">
                  <a:lumMod val="75000"/>
                  <a:lumOff val="25000"/>
                </a:schemeClr>
              </a:solidFill>
              <a:latin typeface="Espresso Dolce" charset="0"/>
              <a:ea typeface="Espresso Dolce" charset="0"/>
              <a:cs typeface="Espresso Dolce" charset="0"/>
            </a:rPr>
            <a:t>Insight</a:t>
          </a:r>
        </a:p>
      </dgm:t>
    </dgm:pt>
    <dgm:pt modelId="{ABD6E857-BD32-4718-B94C-6AAB37D01911}" type="parTrans" cxnId="{A0B32F8E-F8A8-4EFB-85BB-D604C31D9B19}">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9BB53968-C0AF-4AF5-86EC-7E9679EF329F}" type="sibTrans" cxnId="{A0B32F8E-F8A8-4EFB-85BB-D604C31D9B19}">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60347685-7673-4ECB-ACC1-0C637302A01A}">
      <dgm:prSet/>
      <dgm:spPr/>
      <dgm:t>
        <a:bodyPr/>
        <a:lstStyle/>
        <a:p>
          <a:r>
            <a:rPr lang="en-US" b="0" i="0" dirty="0">
              <a:solidFill>
                <a:schemeClr val="tx1">
                  <a:lumMod val="75000"/>
                  <a:lumOff val="25000"/>
                </a:schemeClr>
              </a:solidFill>
              <a:latin typeface="Espresso Dolce" charset="0"/>
              <a:ea typeface="Espresso Dolce" charset="0"/>
              <a:cs typeface="Espresso Dolce" charset="0"/>
            </a:rPr>
            <a:t>Influence </a:t>
          </a:r>
        </a:p>
      </dgm:t>
    </dgm:pt>
    <dgm:pt modelId="{5409A08F-9F6B-416D-B616-7BE0C4525BDA}" type="parTrans" cxnId="{A9ADD559-8496-41DA-8AE2-C7AB252062F3}">
      <dgm:prSet/>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8FCF0AC9-7C1C-43F2-9CCF-94E3A98D9906}" type="sibTrans" cxnId="{A9ADD559-8496-41DA-8AE2-C7AB252062F3}">
      <dgm:prSet/>
      <dgm:spPr>
        <a:solidFill>
          <a:srgbClr val="268388"/>
        </a:solidFill>
      </dgm:spPr>
      <dgm:t>
        <a:bodyPr/>
        <a:lstStyle/>
        <a:p>
          <a:endParaRPr lang="en-US">
            <a:solidFill>
              <a:schemeClr val="tx1">
                <a:lumMod val="75000"/>
                <a:lumOff val="25000"/>
              </a:schemeClr>
            </a:solidFill>
            <a:latin typeface="Espresso Dolce" charset="0"/>
            <a:ea typeface="Espresso Dolce" charset="0"/>
            <a:cs typeface="Espresso Dolce" charset="0"/>
          </a:endParaRPr>
        </a:p>
      </dgm:t>
    </dgm:pt>
    <dgm:pt modelId="{464FE7A4-A6D0-4A37-84F7-3587F389A7A6}" type="pres">
      <dgm:prSet presAssocID="{5CD3493A-F271-4637-B91D-A2B8FAFD06FE}" presName="cycle" presStyleCnt="0">
        <dgm:presLayoutVars>
          <dgm:dir/>
          <dgm:resizeHandles val="exact"/>
        </dgm:presLayoutVars>
      </dgm:prSet>
      <dgm:spPr/>
    </dgm:pt>
    <dgm:pt modelId="{F7022410-28D3-46EA-A089-85E1C5E02E9C}" type="pres">
      <dgm:prSet presAssocID="{472181EC-EE35-45FB-A7C2-67A7194D4898}" presName="dummy" presStyleCnt="0"/>
      <dgm:spPr/>
    </dgm:pt>
    <dgm:pt modelId="{D5A81E66-F9F2-4E5E-86DC-14057ABFE134}" type="pres">
      <dgm:prSet presAssocID="{472181EC-EE35-45FB-A7C2-67A7194D4898}" presName="node" presStyleLbl="revTx" presStyleIdx="0" presStyleCnt="8">
        <dgm:presLayoutVars>
          <dgm:bulletEnabled val="1"/>
        </dgm:presLayoutVars>
      </dgm:prSet>
      <dgm:spPr/>
    </dgm:pt>
    <dgm:pt modelId="{8C4C27C8-E586-4D31-80A2-30703B9A17EB}" type="pres">
      <dgm:prSet presAssocID="{9BB53968-C0AF-4AF5-86EC-7E9679EF329F}" presName="sibTrans" presStyleLbl="node1" presStyleIdx="0" presStyleCnt="8"/>
      <dgm:spPr/>
    </dgm:pt>
    <dgm:pt modelId="{0F1C8D9F-BC26-4E18-A510-D87B1DD663F7}" type="pres">
      <dgm:prSet presAssocID="{8A6DF97F-708F-4562-A78C-B28AC9076442}" presName="dummy" presStyleCnt="0"/>
      <dgm:spPr/>
    </dgm:pt>
    <dgm:pt modelId="{B9DFC951-455D-45ED-8A5B-E7CD04450962}" type="pres">
      <dgm:prSet presAssocID="{8A6DF97F-708F-4562-A78C-B28AC9076442}" presName="node" presStyleLbl="revTx" presStyleIdx="1" presStyleCnt="8">
        <dgm:presLayoutVars>
          <dgm:bulletEnabled val="1"/>
        </dgm:presLayoutVars>
      </dgm:prSet>
      <dgm:spPr/>
    </dgm:pt>
    <dgm:pt modelId="{044360CA-505B-4425-876D-35CC9365E5E1}" type="pres">
      <dgm:prSet presAssocID="{BB99B55F-7004-42FE-8CD3-12AAEA36387F}" presName="sibTrans" presStyleLbl="node1" presStyleIdx="1" presStyleCnt="8" custLinFactNeighborX="-1276" custLinFactNeighborY="-1056"/>
      <dgm:spPr/>
    </dgm:pt>
    <dgm:pt modelId="{89CD7497-249A-4B11-9442-557B91B587B9}" type="pres">
      <dgm:prSet presAssocID="{B0CA61B0-2CF9-433F-853A-C71E825E51DA}" presName="dummy" presStyleCnt="0"/>
      <dgm:spPr/>
    </dgm:pt>
    <dgm:pt modelId="{137B1D73-15D3-49A6-8B59-2F57DCC91D3A}" type="pres">
      <dgm:prSet presAssocID="{B0CA61B0-2CF9-433F-853A-C71E825E51DA}" presName="node" presStyleLbl="revTx" presStyleIdx="2" presStyleCnt="8">
        <dgm:presLayoutVars>
          <dgm:bulletEnabled val="1"/>
        </dgm:presLayoutVars>
      </dgm:prSet>
      <dgm:spPr/>
    </dgm:pt>
    <dgm:pt modelId="{628BA2E6-8186-434B-8902-0A91EF841D03}" type="pres">
      <dgm:prSet presAssocID="{611D1165-CC96-4F55-BB80-A5421C4EF456}" presName="sibTrans" presStyleLbl="node1" presStyleIdx="2" presStyleCnt="8"/>
      <dgm:spPr/>
    </dgm:pt>
    <dgm:pt modelId="{9A5C8858-70B8-410D-B1C4-E99E96ED0D34}" type="pres">
      <dgm:prSet presAssocID="{56FE6CDE-2082-49C4-9E65-63946D8A91FA}" presName="dummy" presStyleCnt="0"/>
      <dgm:spPr/>
    </dgm:pt>
    <dgm:pt modelId="{BD8EBCC0-0F55-4C65-95E1-8BC5D8196DEE}" type="pres">
      <dgm:prSet presAssocID="{56FE6CDE-2082-49C4-9E65-63946D8A91FA}" presName="node" presStyleLbl="revTx" presStyleIdx="3" presStyleCnt="8">
        <dgm:presLayoutVars>
          <dgm:bulletEnabled val="1"/>
        </dgm:presLayoutVars>
      </dgm:prSet>
      <dgm:spPr/>
    </dgm:pt>
    <dgm:pt modelId="{FAD0A10C-1D7C-4213-A282-0F897FE7A161}" type="pres">
      <dgm:prSet presAssocID="{A400E778-D814-4725-84D9-DE80616677F6}" presName="sibTrans" presStyleLbl="node1" presStyleIdx="3" presStyleCnt="8"/>
      <dgm:spPr/>
    </dgm:pt>
    <dgm:pt modelId="{25A0FE8C-F66B-41CB-B055-62BC1BF5E6C2}" type="pres">
      <dgm:prSet presAssocID="{83355772-C7B5-4B45-BE18-2A23DBB471A4}" presName="dummy" presStyleCnt="0"/>
      <dgm:spPr/>
    </dgm:pt>
    <dgm:pt modelId="{F26A72D9-CC45-4AE4-9C6D-AE7D8B7642DB}" type="pres">
      <dgm:prSet presAssocID="{83355772-C7B5-4B45-BE18-2A23DBB471A4}" presName="node" presStyleLbl="revTx" presStyleIdx="4" presStyleCnt="8">
        <dgm:presLayoutVars>
          <dgm:bulletEnabled val="1"/>
        </dgm:presLayoutVars>
      </dgm:prSet>
      <dgm:spPr/>
    </dgm:pt>
    <dgm:pt modelId="{532D9936-C940-4F87-9A14-B7C13B1DCC4F}" type="pres">
      <dgm:prSet presAssocID="{A1D11FA4-B57F-43F4-BA2E-24BBC572F562}" presName="sibTrans" presStyleLbl="node1" presStyleIdx="4" presStyleCnt="8"/>
      <dgm:spPr/>
    </dgm:pt>
    <dgm:pt modelId="{BBDE7404-D142-4A80-8B31-E2E78F14AC1E}" type="pres">
      <dgm:prSet presAssocID="{028547DB-FADA-4177-888F-EA44EB73ED78}" presName="dummy" presStyleCnt="0"/>
      <dgm:spPr/>
    </dgm:pt>
    <dgm:pt modelId="{015D670D-25A6-405E-B322-80485664DF3C}" type="pres">
      <dgm:prSet presAssocID="{028547DB-FADA-4177-888F-EA44EB73ED78}" presName="node" presStyleLbl="revTx" presStyleIdx="5" presStyleCnt="8">
        <dgm:presLayoutVars>
          <dgm:bulletEnabled val="1"/>
        </dgm:presLayoutVars>
      </dgm:prSet>
      <dgm:spPr/>
    </dgm:pt>
    <dgm:pt modelId="{F68AB935-96C6-4CA0-9FBE-AA0A48542ED8}" type="pres">
      <dgm:prSet presAssocID="{6EEF5179-EDA8-4E25-80E8-068F52D34381}" presName="sibTrans" presStyleLbl="node1" presStyleIdx="5" presStyleCnt="8"/>
      <dgm:spPr/>
    </dgm:pt>
    <dgm:pt modelId="{A3A87AF3-5758-4083-9E47-0644E68BFDE7}" type="pres">
      <dgm:prSet presAssocID="{B75AA024-6BFA-453D-B0BA-BEB764EBB3BD}" presName="dummy" presStyleCnt="0"/>
      <dgm:spPr/>
    </dgm:pt>
    <dgm:pt modelId="{EC605C81-2C49-4202-9568-FA1DC28BDB3E}" type="pres">
      <dgm:prSet presAssocID="{B75AA024-6BFA-453D-B0BA-BEB764EBB3BD}" presName="node" presStyleLbl="revTx" presStyleIdx="6" presStyleCnt="8">
        <dgm:presLayoutVars>
          <dgm:bulletEnabled val="1"/>
        </dgm:presLayoutVars>
      </dgm:prSet>
      <dgm:spPr/>
    </dgm:pt>
    <dgm:pt modelId="{69CAA8D4-24C2-4BE2-A29A-C454C24D7250}" type="pres">
      <dgm:prSet presAssocID="{39E1AB7E-26C9-456B-8F93-034BF5628995}" presName="sibTrans" presStyleLbl="node1" presStyleIdx="6" presStyleCnt="8"/>
      <dgm:spPr/>
    </dgm:pt>
    <dgm:pt modelId="{2BDACC7C-31E8-49CE-A19A-BEA46A1AEAFD}" type="pres">
      <dgm:prSet presAssocID="{60347685-7673-4ECB-ACC1-0C637302A01A}" presName="dummy" presStyleCnt="0"/>
      <dgm:spPr/>
    </dgm:pt>
    <dgm:pt modelId="{7C124F01-8DA6-4904-9863-1572B2CBCDAF}" type="pres">
      <dgm:prSet presAssocID="{60347685-7673-4ECB-ACC1-0C637302A01A}" presName="node" presStyleLbl="revTx" presStyleIdx="7" presStyleCnt="8">
        <dgm:presLayoutVars>
          <dgm:bulletEnabled val="1"/>
        </dgm:presLayoutVars>
      </dgm:prSet>
      <dgm:spPr/>
    </dgm:pt>
    <dgm:pt modelId="{BD5DFF6A-5A74-4E52-B937-281F6C9751AE}" type="pres">
      <dgm:prSet presAssocID="{8FCF0AC9-7C1C-43F2-9CCF-94E3A98D9906}" presName="sibTrans" presStyleLbl="node1" presStyleIdx="7" presStyleCnt="8"/>
      <dgm:spPr/>
    </dgm:pt>
  </dgm:ptLst>
  <dgm:cxnLst>
    <dgm:cxn modelId="{1CBC9200-4C24-4CEA-95EA-86558C19840F}" srcId="{5CD3493A-F271-4637-B91D-A2B8FAFD06FE}" destId="{8A6DF97F-708F-4562-A78C-B28AC9076442}" srcOrd="1" destOrd="0" parTransId="{AA892D4B-67FF-40C6-B301-9DF3E62BC102}" sibTransId="{BB99B55F-7004-42FE-8CD3-12AAEA36387F}"/>
    <dgm:cxn modelId="{93841C01-A923-9C4D-81F3-13DA797D69F3}" type="presOf" srcId="{472181EC-EE35-45FB-A7C2-67A7194D4898}" destId="{D5A81E66-F9F2-4E5E-86DC-14057ABFE134}" srcOrd="0" destOrd="0" presId="urn:microsoft.com/office/officeart/2005/8/layout/cycle1"/>
    <dgm:cxn modelId="{5356FD01-E0F8-434A-ADF8-6D44331F2EF4}" type="presOf" srcId="{A1D11FA4-B57F-43F4-BA2E-24BBC572F562}" destId="{532D9936-C940-4F87-9A14-B7C13B1DCC4F}" srcOrd="0" destOrd="0" presId="urn:microsoft.com/office/officeart/2005/8/layout/cycle1"/>
    <dgm:cxn modelId="{47DFA512-687A-124C-A082-5386F45C398A}" type="presOf" srcId="{8A6DF97F-708F-4562-A78C-B28AC9076442}" destId="{B9DFC951-455D-45ED-8A5B-E7CD04450962}" srcOrd="0" destOrd="0" presId="urn:microsoft.com/office/officeart/2005/8/layout/cycle1"/>
    <dgm:cxn modelId="{DA7B4E2F-74A0-49E2-979E-864E0E623384}" srcId="{5CD3493A-F271-4637-B91D-A2B8FAFD06FE}" destId="{83355772-C7B5-4B45-BE18-2A23DBB471A4}" srcOrd="4" destOrd="0" parTransId="{422CC2D1-03CD-4E9A-89EA-488E507F5FC9}" sibTransId="{A1D11FA4-B57F-43F4-BA2E-24BBC572F562}"/>
    <dgm:cxn modelId="{D5C08347-32E9-3949-8A7F-057F43E0C5F8}" type="presOf" srcId="{39E1AB7E-26C9-456B-8F93-034BF5628995}" destId="{69CAA8D4-24C2-4BE2-A29A-C454C24D7250}" srcOrd="0" destOrd="0" presId="urn:microsoft.com/office/officeart/2005/8/layout/cycle1"/>
    <dgm:cxn modelId="{A9ADD559-8496-41DA-8AE2-C7AB252062F3}" srcId="{5CD3493A-F271-4637-B91D-A2B8FAFD06FE}" destId="{60347685-7673-4ECB-ACC1-0C637302A01A}" srcOrd="7" destOrd="0" parTransId="{5409A08F-9F6B-416D-B616-7BE0C4525BDA}" sibTransId="{8FCF0AC9-7C1C-43F2-9CCF-94E3A98D9906}"/>
    <dgm:cxn modelId="{1465D864-77E2-9E42-8D61-B6E01BDFB235}" type="presOf" srcId="{B75AA024-6BFA-453D-B0BA-BEB764EBB3BD}" destId="{EC605C81-2C49-4202-9568-FA1DC28BDB3E}" srcOrd="0" destOrd="0" presId="urn:microsoft.com/office/officeart/2005/8/layout/cycle1"/>
    <dgm:cxn modelId="{90E8E46F-93A2-4E05-B33F-4EEF93018BF0}" srcId="{5CD3493A-F271-4637-B91D-A2B8FAFD06FE}" destId="{B75AA024-6BFA-453D-B0BA-BEB764EBB3BD}" srcOrd="6" destOrd="0" parTransId="{7A3F18B0-1D3A-4FBF-9276-9218547985AC}" sibTransId="{39E1AB7E-26C9-456B-8F93-034BF5628995}"/>
    <dgm:cxn modelId="{7E3BA272-361E-CF40-89A0-7782FC48440D}" type="presOf" srcId="{BB99B55F-7004-42FE-8CD3-12AAEA36387F}" destId="{044360CA-505B-4425-876D-35CC9365E5E1}" srcOrd="0" destOrd="0" presId="urn:microsoft.com/office/officeart/2005/8/layout/cycle1"/>
    <dgm:cxn modelId="{8E680481-3F8A-43D5-B709-FFE807D51C69}" srcId="{5CD3493A-F271-4637-B91D-A2B8FAFD06FE}" destId="{B0CA61B0-2CF9-433F-853A-C71E825E51DA}" srcOrd="2" destOrd="0" parTransId="{6665E54E-CB2B-4BFF-8197-45ABDC588067}" sibTransId="{611D1165-CC96-4F55-BB80-A5421C4EF456}"/>
    <dgm:cxn modelId="{985A9C86-10E2-0D4E-ACEB-000125E23049}" type="presOf" srcId="{A400E778-D814-4725-84D9-DE80616677F6}" destId="{FAD0A10C-1D7C-4213-A282-0F897FE7A161}" srcOrd="0" destOrd="0" presId="urn:microsoft.com/office/officeart/2005/8/layout/cycle1"/>
    <dgm:cxn modelId="{AD2C458B-B475-054D-B388-A2E2D6747095}" type="presOf" srcId="{6EEF5179-EDA8-4E25-80E8-068F52D34381}" destId="{F68AB935-96C6-4CA0-9FBE-AA0A48542ED8}" srcOrd="0" destOrd="0" presId="urn:microsoft.com/office/officeart/2005/8/layout/cycle1"/>
    <dgm:cxn modelId="{A0B32F8E-F8A8-4EFB-85BB-D604C31D9B19}" srcId="{5CD3493A-F271-4637-B91D-A2B8FAFD06FE}" destId="{472181EC-EE35-45FB-A7C2-67A7194D4898}" srcOrd="0" destOrd="0" parTransId="{ABD6E857-BD32-4718-B94C-6AAB37D01911}" sibTransId="{9BB53968-C0AF-4AF5-86EC-7E9679EF329F}"/>
    <dgm:cxn modelId="{7E714498-8B4E-004F-9F00-9078300D84B4}" type="presOf" srcId="{5CD3493A-F271-4637-B91D-A2B8FAFD06FE}" destId="{464FE7A4-A6D0-4A37-84F7-3587F389A7A6}" srcOrd="0" destOrd="0" presId="urn:microsoft.com/office/officeart/2005/8/layout/cycle1"/>
    <dgm:cxn modelId="{D1A494A1-8CFF-4E16-9FFE-75B0FB055E70}" srcId="{5CD3493A-F271-4637-B91D-A2B8FAFD06FE}" destId="{028547DB-FADA-4177-888F-EA44EB73ED78}" srcOrd="5" destOrd="0" parTransId="{2F776E65-44CE-44FE-B4BB-5C2DE470227A}" sibTransId="{6EEF5179-EDA8-4E25-80E8-068F52D34381}"/>
    <dgm:cxn modelId="{2659AAA9-0E8C-C844-8AE5-3D1F2D8DDF7E}" type="presOf" srcId="{60347685-7673-4ECB-ACC1-0C637302A01A}" destId="{7C124F01-8DA6-4904-9863-1572B2CBCDAF}" srcOrd="0" destOrd="0" presId="urn:microsoft.com/office/officeart/2005/8/layout/cycle1"/>
    <dgm:cxn modelId="{322912AC-8A0E-2E45-AB73-04E297FCA7EF}" type="presOf" srcId="{9BB53968-C0AF-4AF5-86EC-7E9679EF329F}" destId="{8C4C27C8-E586-4D31-80A2-30703B9A17EB}" srcOrd="0" destOrd="0" presId="urn:microsoft.com/office/officeart/2005/8/layout/cycle1"/>
    <dgm:cxn modelId="{EE8673B9-08AC-004E-930B-93FABC208F0A}" type="presOf" srcId="{028547DB-FADA-4177-888F-EA44EB73ED78}" destId="{015D670D-25A6-405E-B322-80485664DF3C}" srcOrd="0" destOrd="0" presId="urn:microsoft.com/office/officeart/2005/8/layout/cycle1"/>
    <dgm:cxn modelId="{C90E67BF-3168-874B-914D-93DE81A142C1}" type="presOf" srcId="{8FCF0AC9-7C1C-43F2-9CCF-94E3A98D9906}" destId="{BD5DFF6A-5A74-4E52-B937-281F6C9751AE}" srcOrd="0" destOrd="0" presId="urn:microsoft.com/office/officeart/2005/8/layout/cycle1"/>
    <dgm:cxn modelId="{102106CD-CA56-5744-A490-17A161D64B0C}" type="presOf" srcId="{83355772-C7B5-4B45-BE18-2A23DBB471A4}" destId="{F26A72D9-CC45-4AE4-9C6D-AE7D8B7642DB}" srcOrd="0" destOrd="0" presId="urn:microsoft.com/office/officeart/2005/8/layout/cycle1"/>
    <dgm:cxn modelId="{BC7161DD-3D51-C848-90CD-ACD41343E3D7}" type="presOf" srcId="{56FE6CDE-2082-49C4-9E65-63946D8A91FA}" destId="{BD8EBCC0-0F55-4C65-95E1-8BC5D8196DEE}" srcOrd="0" destOrd="0" presId="urn:microsoft.com/office/officeart/2005/8/layout/cycle1"/>
    <dgm:cxn modelId="{A2E990EB-7385-4149-A9A7-0F47DCE5532A}" type="presOf" srcId="{611D1165-CC96-4F55-BB80-A5421C4EF456}" destId="{628BA2E6-8186-434B-8902-0A91EF841D03}" srcOrd="0" destOrd="0" presId="urn:microsoft.com/office/officeart/2005/8/layout/cycle1"/>
    <dgm:cxn modelId="{7BBE8BF2-B119-4987-920A-7687A32FE836}" srcId="{5CD3493A-F271-4637-B91D-A2B8FAFD06FE}" destId="{56FE6CDE-2082-49C4-9E65-63946D8A91FA}" srcOrd="3" destOrd="0" parTransId="{12F4F7A3-B951-47B3-BDC7-3F68D6DD1201}" sibTransId="{A400E778-D814-4725-84D9-DE80616677F6}"/>
    <dgm:cxn modelId="{25414BFC-9174-8441-9AEB-FA26A7C81872}" type="presOf" srcId="{B0CA61B0-2CF9-433F-853A-C71E825E51DA}" destId="{137B1D73-15D3-49A6-8B59-2F57DCC91D3A}" srcOrd="0" destOrd="0" presId="urn:microsoft.com/office/officeart/2005/8/layout/cycle1"/>
    <dgm:cxn modelId="{B9701285-27E2-244F-80EC-907A0D9035CB}" type="presParOf" srcId="{464FE7A4-A6D0-4A37-84F7-3587F389A7A6}" destId="{F7022410-28D3-46EA-A089-85E1C5E02E9C}" srcOrd="0" destOrd="0" presId="urn:microsoft.com/office/officeart/2005/8/layout/cycle1"/>
    <dgm:cxn modelId="{844E3AA8-D26E-FA45-BCB3-A25443B4EC8E}" type="presParOf" srcId="{464FE7A4-A6D0-4A37-84F7-3587F389A7A6}" destId="{D5A81E66-F9F2-4E5E-86DC-14057ABFE134}" srcOrd="1" destOrd="0" presId="urn:microsoft.com/office/officeart/2005/8/layout/cycle1"/>
    <dgm:cxn modelId="{FC6F144B-3B72-B648-BC4C-B772BF494AE1}" type="presParOf" srcId="{464FE7A4-A6D0-4A37-84F7-3587F389A7A6}" destId="{8C4C27C8-E586-4D31-80A2-30703B9A17EB}" srcOrd="2" destOrd="0" presId="urn:microsoft.com/office/officeart/2005/8/layout/cycle1"/>
    <dgm:cxn modelId="{5A418CFE-18EC-1646-B8B3-2A2F04B3A4F9}" type="presParOf" srcId="{464FE7A4-A6D0-4A37-84F7-3587F389A7A6}" destId="{0F1C8D9F-BC26-4E18-A510-D87B1DD663F7}" srcOrd="3" destOrd="0" presId="urn:microsoft.com/office/officeart/2005/8/layout/cycle1"/>
    <dgm:cxn modelId="{000C28F5-AD8A-764A-B6CE-578A08D242E7}" type="presParOf" srcId="{464FE7A4-A6D0-4A37-84F7-3587F389A7A6}" destId="{B9DFC951-455D-45ED-8A5B-E7CD04450962}" srcOrd="4" destOrd="0" presId="urn:microsoft.com/office/officeart/2005/8/layout/cycle1"/>
    <dgm:cxn modelId="{22F80856-8793-F94B-B556-0071EC918792}" type="presParOf" srcId="{464FE7A4-A6D0-4A37-84F7-3587F389A7A6}" destId="{044360CA-505B-4425-876D-35CC9365E5E1}" srcOrd="5" destOrd="0" presId="urn:microsoft.com/office/officeart/2005/8/layout/cycle1"/>
    <dgm:cxn modelId="{426C6B2B-BA03-6E4E-B18E-A3575FBBD06D}" type="presParOf" srcId="{464FE7A4-A6D0-4A37-84F7-3587F389A7A6}" destId="{89CD7497-249A-4B11-9442-557B91B587B9}" srcOrd="6" destOrd="0" presId="urn:microsoft.com/office/officeart/2005/8/layout/cycle1"/>
    <dgm:cxn modelId="{28FE68E9-6B1A-4F4C-B48A-55833707D5F9}" type="presParOf" srcId="{464FE7A4-A6D0-4A37-84F7-3587F389A7A6}" destId="{137B1D73-15D3-49A6-8B59-2F57DCC91D3A}" srcOrd="7" destOrd="0" presId="urn:microsoft.com/office/officeart/2005/8/layout/cycle1"/>
    <dgm:cxn modelId="{F3E0D434-0A2A-2B4F-9A15-C81E6DC498C2}" type="presParOf" srcId="{464FE7A4-A6D0-4A37-84F7-3587F389A7A6}" destId="{628BA2E6-8186-434B-8902-0A91EF841D03}" srcOrd="8" destOrd="0" presId="urn:microsoft.com/office/officeart/2005/8/layout/cycle1"/>
    <dgm:cxn modelId="{48216C21-EB31-BC42-AF9A-E1B08B89C5FF}" type="presParOf" srcId="{464FE7A4-A6D0-4A37-84F7-3587F389A7A6}" destId="{9A5C8858-70B8-410D-B1C4-E99E96ED0D34}" srcOrd="9" destOrd="0" presId="urn:microsoft.com/office/officeart/2005/8/layout/cycle1"/>
    <dgm:cxn modelId="{1BF436C7-8394-1C40-97E7-E9A52AA6E855}" type="presParOf" srcId="{464FE7A4-A6D0-4A37-84F7-3587F389A7A6}" destId="{BD8EBCC0-0F55-4C65-95E1-8BC5D8196DEE}" srcOrd="10" destOrd="0" presId="urn:microsoft.com/office/officeart/2005/8/layout/cycle1"/>
    <dgm:cxn modelId="{5589D6ED-2CE9-C64D-A51C-B1D30BF06240}" type="presParOf" srcId="{464FE7A4-A6D0-4A37-84F7-3587F389A7A6}" destId="{FAD0A10C-1D7C-4213-A282-0F897FE7A161}" srcOrd="11" destOrd="0" presId="urn:microsoft.com/office/officeart/2005/8/layout/cycle1"/>
    <dgm:cxn modelId="{01A937D0-E166-D649-BD0B-D3B029E7CCCC}" type="presParOf" srcId="{464FE7A4-A6D0-4A37-84F7-3587F389A7A6}" destId="{25A0FE8C-F66B-41CB-B055-62BC1BF5E6C2}" srcOrd="12" destOrd="0" presId="urn:microsoft.com/office/officeart/2005/8/layout/cycle1"/>
    <dgm:cxn modelId="{54934609-C120-1647-9404-559E969CF4FE}" type="presParOf" srcId="{464FE7A4-A6D0-4A37-84F7-3587F389A7A6}" destId="{F26A72D9-CC45-4AE4-9C6D-AE7D8B7642DB}" srcOrd="13" destOrd="0" presId="urn:microsoft.com/office/officeart/2005/8/layout/cycle1"/>
    <dgm:cxn modelId="{E908C9F4-1B0A-7D4B-A526-0C8C727CB713}" type="presParOf" srcId="{464FE7A4-A6D0-4A37-84F7-3587F389A7A6}" destId="{532D9936-C940-4F87-9A14-B7C13B1DCC4F}" srcOrd="14" destOrd="0" presId="urn:microsoft.com/office/officeart/2005/8/layout/cycle1"/>
    <dgm:cxn modelId="{B94E3565-6A70-D242-868F-67F8DE9EE3C3}" type="presParOf" srcId="{464FE7A4-A6D0-4A37-84F7-3587F389A7A6}" destId="{BBDE7404-D142-4A80-8B31-E2E78F14AC1E}" srcOrd="15" destOrd="0" presId="urn:microsoft.com/office/officeart/2005/8/layout/cycle1"/>
    <dgm:cxn modelId="{C8089B90-F438-0B48-B653-45967D2478F7}" type="presParOf" srcId="{464FE7A4-A6D0-4A37-84F7-3587F389A7A6}" destId="{015D670D-25A6-405E-B322-80485664DF3C}" srcOrd="16" destOrd="0" presId="urn:microsoft.com/office/officeart/2005/8/layout/cycle1"/>
    <dgm:cxn modelId="{4EDE69BD-93EB-7A4B-8D13-950220B0CC0A}" type="presParOf" srcId="{464FE7A4-A6D0-4A37-84F7-3587F389A7A6}" destId="{F68AB935-96C6-4CA0-9FBE-AA0A48542ED8}" srcOrd="17" destOrd="0" presId="urn:microsoft.com/office/officeart/2005/8/layout/cycle1"/>
    <dgm:cxn modelId="{CCFB780A-DE75-D048-91D0-9AED1DF48463}" type="presParOf" srcId="{464FE7A4-A6D0-4A37-84F7-3587F389A7A6}" destId="{A3A87AF3-5758-4083-9E47-0644E68BFDE7}" srcOrd="18" destOrd="0" presId="urn:microsoft.com/office/officeart/2005/8/layout/cycle1"/>
    <dgm:cxn modelId="{A0F05B93-B8ED-D949-86F8-F68550F66677}" type="presParOf" srcId="{464FE7A4-A6D0-4A37-84F7-3587F389A7A6}" destId="{EC605C81-2C49-4202-9568-FA1DC28BDB3E}" srcOrd="19" destOrd="0" presId="urn:microsoft.com/office/officeart/2005/8/layout/cycle1"/>
    <dgm:cxn modelId="{FCC60ADD-84F8-774B-99BB-D6536FAB8F04}" type="presParOf" srcId="{464FE7A4-A6D0-4A37-84F7-3587F389A7A6}" destId="{69CAA8D4-24C2-4BE2-A29A-C454C24D7250}" srcOrd="20" destOrd="0" presId="urn:microsoft.com/office/officeart/2005/8/layout/cycle1"/>
    <dgm:cxn modelId="{724C2CDE-9D6E-7C4F-86F4-6700199CA3C2}" type="presParOf" srcId="{464FE7A4-A6D0-4A37-84F7-3587F389A7A6}" destId="{2BDACC7C-31E8-49CE-A19A-BEA46A1AEAFD}" srcOrd="21" destOrd="0" presId="urn:microsoft.com/office/officeart/2005/8/layout/cycle1"/>
    <dgm:cxn modelId="{32B58E14-BE66-4D4A-8CDD-63DA653CFDC2}" type="presParOf" srcId="{464FE7A4-A6D0-4A37-84F7-3587F389A7A6}" destId="{7C124F01-8DA6-4904-9863-1572B2CBCDAF}" srcOrd="22" destOrd="0" presId="urn:microsoft.com/office/officeart/2005/8/layout/cycle1"/>
    <dgm:cxn modelId="{6A554E2A-2B77-FC4F-A421-78478516C0C9}" type="presParOf" srcId="{464FE7A4-A6D0-4A37-84F7-3587F389A7A6}" destId="{BD5DFF6A-5A74-4E52-B937-281F6C9751AE}" srcOrd="23" destOrd="0" presId="urn:microsoft.com/office/officeart/2005/8/layout/cycle1"/>
  </dgm:cxnLst>
  <dgm:bg>
    <a:solidFill>
      <a:srgbClr val="268388">
        <a:alpha val="0"/>
      </a:srgbClr>
    </a:solidFill>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A81E66-F9F2-4E5E-86DC-14057ABFE134}">
      <dsp:nvSpPr>
        <dsp:cNvPr id="0" name=""/>
        <dsp:cNvSpPr/>
      </dsp:nvSpPr>
      <dsp:spPr>
        <a:xfrm>
          <a:off x="2177491" y="1018"/>
          <a:ext cx="436644" cy="4366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b="0" i="0" kern="1200" dirty="0">
              <a:solidFill>
                <a:schemeClr val="tx1">
                  <a:lumMod val="75000"/>
                  <a:lumOff val="25000"/>
                </a:schemeClr>
              </a:solidFill>
              <a:latin typeface="Espresso Dolce" charset="0"/>
              <a:ea typeface="Espresso Dolce" charset="0"/>
              <a:cs typeface="Espresso Dolce" charset="0"/>
            </a:rPr>
            <a:t>Insight</a:t>
          </a:r>
        </a:p>
      </dsp:txBody>
      <dsp:txXfrm>
        <a:off x="2177491" y="1018"/>
        <a:ext cx="436644" cy="436644"/>
      </dsp:txXfrm>
    </dsp:sp>
    <dsp:sp modelId="{8C4C27C8-E586-4D31-80A2-30703B9A17EB}">
      <dsp:nvSpPr>
        <dsp:cNvPr id="0" name=""/>
        <dsp:cNvSpPr/>
      </dsp:nvSpPr>
      <dsp:spPr>
        <a:xfrm>
          <a:off x="748355" y="41480"/>
          <a:ext cx="2434045" cy="2434045"/>
        </a:xfrm>
        <a:prstGeom prst="circularArrow">
          <a:avLst>
            <a:gd name="adj1" fmla="val 3498"/>
            <a:gd name="adj2" fmla="val 216899"/>
            <a:gd name="adj3" fmla="val 19269616"/>
            <a:gd name="adj4" fmla="val 18313484"/>
            <a:gd name="adj5" fmla="val 4081"/>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DFC951-455D-45ED-8A5B-E7CD04450962}">
      <dsp:nvSpPr>
        <dsp:cNvPr id="0" name=""/>
        <dsp:cNvSpPr/>
      </dsp:nvSpPr>
      <dsp:spPr>
        <a:xfrm>
          <a:off x="2786218" y="609746"/>
          <a:ext cx="436644" cy="4366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b="0" i="0" kern="1200" dirty="0">
              <a:solidFill>
                <a:schemeClr val="tx1">
                  <a:lumMod val="75000"/>
                  <a:lumOff val="25000"/>
                </a:schemeClr>
              </a:solidFill>
              <a:latin typeface="Espresso Dolce" charset="0"/>
              <a:ea typeface="Espresso Dolce" charset="0"/>
              <a:cs typeface="Espresso Dolce" charset="0"/>
            </a:rPr>
            <a:t>Initiate</a:t>
          </a:r>
        </a:p>
      </dsp:txBody>
      <dsp:txXfrm>
        <a:off x="2786218" y="609746"/>
        <a:ext cx="436644" cy="436644"/>
      </dsp:txXfrm>
    </dsp:sp>
    <dsp:sp modelId="{044360CA-505B-4425-876D-35CC9365E5E1}">
      <dsp:nvSpPr>
        <dsp:cNvPr id="0" name=""/>
        <dsp:cNvSpPr/>
      </dsp:nvSpPr>
      <dsp:spPr>
        <a:xfrm>
          <a:off x="717296" y="15776"/>
          <a:ext cx="2434045" cy="2434045"/>
        </a:xfrm>
        <a:prstGeom prst="circularArrow">
          <a:avLst>
            <a:gd name="adj1" fmla="val 3498"/>
            <a:gd name="adj2" fmla="val 216899"/>
            <a:gd name="adj3" fmla="val 435302"/>
            <a:gd name="adj4" fmla="val 20947798"/>
            <a:gd name="adj5" fmla="val 4081"/>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37B1D73-15D3-49A6-8B59-2F57DCC91D3A}">
      <dsp:nvSpPr>
        <dsp:cNvPr id="0" name=""/>
        <dsp:cNvSpPr/>
      </dsp:nvSpPr>
      <dsp:spPr>
        <a:xfrm>
          <a:off x="2786218" y="1470616"/>
          <a:ext cx="436644" cy="4366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b="0" i="0" kern="1200" dirty="0">
              <a:solidFill>
                <a:schemeClr val="tx1">
                  <a:lumMod val="75000"/>
                  <a:lumOff val="25000"/>
                </a:schemeClr>
              </a:solidFill>
              <a:latin typeface="Espresso Dolce" charset="0"/>
              <a:ea typeface="Espresso Dolce" charset="0"/>
              <a:cs typeface="Espresso Dolce" charset="0"/>
            </a:rPr>
            <a:t>Inspire</a:t>
          </a:r>
        </a:p>
      </dsp:txBody>
      <dsp:txXfrm>
        <a:off x="2786218" y="1470616"/>
        <a:ext cx="436644" cy="436644"/>
      </dsp:txXfrm>
    </dsp:sp>
    <dsp:sp modelId="{628BA2E6-8186-434B-8902-0A91EF841D03}">
      <dsp:nvSpPr>
        <dsp:cNvPr id="0" name=""/>
        <dsp:cNvSpPr/>
      </dsp:nvSpPr>
      <dsp:spPr>
        <a:xfrm>
          <a:off x="748355" y="41480"/>
          <a:ext cx="2434045" cy="2434045"/>
        </a:xfrm>
        <a:prstGeom prst="circularArrow">
          <a:avLst>
            <a:gd name="adj1" fmla="val 3498"/>
            <a:gd name="adj2" fmla="val 216899"/>
            <a:gd name="adj3" fmla="val 3069616"/>
            <a:gd name="adj4" fmla="val 2113484"/>
            <a:gd name="adj5" fmla="val 4081"/>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D8EBCC0-0F55-4C65-95E1-8BC5D8196DEE}">
      <dsp:nvSpPr>
        <dsp:cNvPr id="0" name=""/>
        <dsp:cNvSpPr/>
      </dsp:nvSpPr>
      <dsp:spPr>
        <a:xfrm>
          <a:off x="2177491" y="2079344"/>
          <a:ext cx="436644" cy="4366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b="0" i="0" kern="1200" dirty="0">
              <a:solidFill>
                <a:schemeClr val="tx1">
                  <a:lumMod val="75000"/>
                  <a:lumOff val="25000"/>
                </a:schemeClr>
              </a:solidFill>
              <a:latin typeface="Espresso Dolce" charset="0"/>
              <a:ea typeface="Espresso Dolce" charset="0"/>
              <a:cs typeface="Espresso Dolce" charset="0"/>
            </a:rPr>
            <a:t>Improve</a:t>
          </a:r>
        </a:p>
      </dsp:txBody>
      <dsp:txXfrm>
        <a:off x="2177491" y="2079344"/>
        <a:ext cx="436644" cy="436644"/>
      </dsp:txXfrm>
    </dsp:sp>
    <dsp:sp modelId="{FAD0A10C-1D7C-4213-A282-0F897FE7A161}">
      <dsp:nvSpPr>
        <dsp:cNvPr id="0" name=""/>
        <dsp:cNvSpPr/>
      </dsp:nvSpPr>
      <dsp:spPr>
        <a:xfrm>
          <a:off x="748355" y="41480"/>
          <a:ext cx="2434045" cy="2434045"/>
        </a:xfrm>
        <a:prstGeom prst="circularArrow">
          <a:avLst>
            <a:gd name="adj1" fmla="val 3498"/>
            <a:gd name="adj2" fmla="val 216899"/>
            <a:gd name="adj3" fmla="val 5835302"/>
            <a:gd name="adj4" fmla="val 4747798"/>
            <a:gd name="adj5" fmla="val 4081"/>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6A72D9-CC45-4AE4-9C6D-AE7D8B7642DB}">
      <dsp:nvSpPr>
        <dsp:cNvPr id="0" name=""/>
        <dsp:cNvSpPr/>
      </dsp:nvSpPr>
      <dsp:spPr>
        <a:xfrm>
          <a:off x="1316620" y="2079344"/>
          <a:ext cx="436644" cy="4366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b="0" i="0" kern="1200" dirty="0">
              <a:solidFill>
                <a:schemeClr val="tx1">
                  <a:lumMod val="75000"/>
                  <a:lumOff val="25000"/>
                </a:schemeClr>
              </a:solidFill>
              <a:latin typeface="Espresso Dolce" charset="0"/>
              <a:ea typeface="Espresso Dolce" charset="0"/>
              <a:cs typeface="Espresso Dolce" charset="0"/>
            </a:rPr>
            <a:t>Imagine</a:t>
          </a:r>
        </a:p>
      </dsp:txBody>
      <dsp:txXfrm>
        <a:off x="1316620" y="2079344"/>
        <a:ext cx="436644" cy="436644"/>
      </dsp:txXfrm>
    </dsp:sp>
    <dsp:sp modelId="{532D9936-C940-4F87-9A14-B7C13B1DCC4F}">
      <dsp:nvSpPr>
        <dsp:cNvPr id="0" name=""/>
        <dsp:cNvSpPr/>
      </dsp:nvSpPr>
      <dsp:spPr>
        <a:xfrm>
          <a:off x="748355" y="41480"/>
          <a:ext cx="2434045" cy="2434045"/>
        </a:xfrm>
        <a:prstGeom prst="circularArrow">
          <a:avLst>
            <a:gd name="adj1" fmla="val 3498"/>
            <a:gd name="adj2" fmla="val 216899"/>
            <a:gd name="adj3" fmla="val 8469616"/>
            <a:gd name="adj4" fmla="val 7513484"/>
            <a:gd name="adj5" fmla="val 4081"/>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5D670D-25A6-405E-B322-80485664DF3C}">
      <dsp:nvSpPr>
        <dsp:cNvPr id="0" name=""/>
        <dsp:cNvSpPr/>
      </dsp:nvSpPr>
      <dsp:spPr>
        <a:xfrm>
          <a:off x="707892" y="1470616"/>
          <a:ext cx="436644" cy="4366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b="0" i="0" kern="1200" dirty="0">
              <a:solidFill>
                <a:schemeClr val="tx1">
                  <a:lumMod val="75000"/>
                  <a:lumOff val="25000"/>
                </a:schemeClr>
              </a:solidFill>
              <a:latin typeface="Espresso Dolce" charset="0"/>
              <a:ea typeface="Espresso Dolce" charset="0"/>
              <a:cs typeface="Espresso Dolce" charset="0"/>
            </a:rPr>
            <a:t>Invent</a:t>
          </a:r>
        </a:p>
      </dsp:txBody>
      <dsp:txXfrm>
        <a:off x="707892" y="1470616"/>
        <a:ext cx="436644" cy="436644"/>
      </dsp:txXfrm>
    </dsp:sp>
    <dsp:sp modelId="{F68AB935-96C6-4CA0-9FBE-AA0A48542ED8}">
      <dsp:nvSpPr>
        <dsp:cNvPr id="0" name=""/>
        <dsp:cNvSpPr/>
      </dsp:nvSpPr>
      <dsp:spPr>
        <a:xfrm>
          <a:off x="748355" y="41480"/>
          <a:ext cx="2434045" cy="2434045"/>
        </a:xfrm>
        <a:prstGeom prst="circularArrow">
          <a:avLst>
            <a:gd name="adj1" fmla="val 3498"/>
            <a:gd name="adj2" fmla="val 216899"/>
            <a:gd name="adj3" fmla="val 11235302"/>
            <a:gd name="adj4" fmla="val 10147798"/>
            <a:gd name="adj5" fmla="val 4081"/>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605C81-2C49-4202-9568-FA1DC28BDB3E}">
      <dsp:nvSpPr>
        <dsp:cNvPr id="0" name=""/>
        <dsp:cNvSpPr/>
      </dsp:nvSpPr>
      <dsp:spPr>
        <a:xfrm>
          <a:off x="707892" y="609746"/>
          <a:ext cx="436644" cy="4366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kern="1200" dirty="0">
              <a:solidFill>
                <a:schemeClr val="tx1">
                  <a:lumMod val="75000"/>
                  <a:lumOff val="25000"/>
                </a:schemeClr>
              </a:solidFill>
              <a:latin typeface="Espresso Dolce" charset="0"/>
              <a:ea typeface="Espresso Dolce" charset="0"/>
              <a:cs typeface="Espresso Dolce" charset="0"/>
            </a:rPr>
            <a:t>Implement</a:t>
          </a:r>
        </a:p>
      </dsp:txBody>
      <dsp:txXfrm>
        <a:off x="707892" y="609746"/>
        <a:ext cx="436644" cy="436644"/>
      </dsp:txXfrm>
    </dsp:sp>
    <dsp:sp modelId="{69CAA8D4-24C2-4BE2-A29A-C454C24D7250}">
      <dsp:nvSpPr>
        <dsp:cNvPr id="0" name=""/>
        <dsp:cNvSpPr/>
      </dsp:nvSpPr>
      <dsp:spPr>
        <a:xfrm>
          <a:off x="748355" y="41480"/>
          <a:ext cx="2434045" cy="2434045"/>
        </a:xfrm>
        <a:prstGeom prst="circularArrow">
          <a:avLst>
            <a:gd name="adj1" fmla="val 3498"/>
            <a:gd name="adj2" fmla="val 216899"/>
            <a:gd name="adj3" fmla="val 13869616"/>
            <a:gd name="adj4" fmla="val 12913484"/>
            <a:gd name="adj5" fmla="val 4081"/>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124F01-8DA6-4904-9863-1572B2CBCDAF}">
      <dsp:nvSpPr>
        <dsp:cNvPr id="0" name=""/>
        <dsp:cNvSpPr/>
      </dsp:nvSpPr>
      <dsp:spPr>
        <a:xfrm>
          <a:off x="1316620" y="1018"/>
          <a:ext cx="436644" cy="4366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b="0" i="0" kern="1200" dirty="0">
              <a:solidFill>
                <a:schemeClr val="tx1">
                  <a:lumMod val="75000"/>
                  <a:lumOff val="25000"/>
                </a:schemeClr>
              </a:solidFill>
              <a:latin typeface="Espresso Dolce" charset="0"/>
              <a:ea typeface="Espresso Dolce" charset="0"/>
              <a:cs typeface="Espresso Dolce" charset="0"/>
            </a:rPr>
            <a:t>Influence </a:t>
          </a:r>
        </a:p>
      </dsp:txBody>
      <dsp:txXfrm>
        <a:off x="1316620" y="1018"/>
        <a:ext cx="436644" cy="436644"/>
      </dsp:txXfrm>
    </dsp:sp>
    <dsp:sp modelId="{BD5DFF6A-5A74-4E52-B937-281F6C9751AE}">
      <dsp:nvSpPr>
        <dsp:cNvPr id="0" name=""/>
        <dsp:cNvSpPr/>
      </dsp:nvSpPr>
      <dsp:spPr>
        <a:xfrm>
          <a:off x="748355" y="41480"/>
          <a:ext cx="2434045" cy="2434045"/>
        </a:xfrm>
        <a:prstGeom prst="circularArrow">
          <a:avLst>
            <a:gd name="adj1" fmla="val 3498"/>
            <a:gd name="adj2" fmla="val 216899"/>
            <a:gd name="adj3" fmla="val 16635302"/>
            <a:gd name="adj4" fmla="val 15547798"/>
            <a:gd name="adj5" fmla="val 4081"/>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A81E66-F9F2-4E5E-86DC-14057ABFE134}">
      <dsp:nvSpPr>
        <dsp:cNvPr id="0" name=""/>
        <dsp:cNvSpPr/>
      </dsp:nvSpPr>
      <dsp:spPr>
        <a:xfrm>
          <a:off x="4520583" y="1349"/>
          <a:ext cx="940593" cy="940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tx1">
                  <a:lumMod val="75000"/>
                  <a:lumOff val="25000"/>
                </a:schemeClr>
              </a:solidFill>
              <a:latin typeface="Espresso Dolce" charset="0"/>
              <a:ea typeface="Espresso Dolce" charset="0"/>
              <a:cs typeface="Espresso Dolce" charset="0"/>
            </a:rPr>
            <a:t>Insight</a:t>
          </a:r>
        </a:p>
      </dsp:txBody>
      <dsp:txXfrm>
        <a:off x="4520583" y="1349"/>
        <a:ext cx="940593" cy="940593"/>
      </dsp:txXfrm>
    </dsp:sp>
    <dsp:sp modelId="{8C4C27C8-E586-4D31-80A2-30703B9A17EB}">
      <dsp:nvSpPr>
        <dsp:cNvPr id="0" name=""/>
        <dsp:cNvSpPr/>
      </dsp:nvSpPr>
      <dsp:spPr>
        <a:xfrm>
          <a:off x="1443244" y="88577"/>
          <a:ext cx="5241511" cy="5241511"/>
        </a:xfrm>
        <a:prstGeom prst="circularArrow">
          <a:avLst>
            <a:gd name="adj1" fmla="val 3499"/>
            <a:gd name="adj2" fmla="val 216979"/>
            <a:gd name="adj3" fmla="val 19269238"/>
            <a:gd name="adj4" fmla="val 18313783"/>
            <a:gd name="adj5" fmla="val 4083"/>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DFC951-455D-45ED-8A5B-E7CD04450962}">
      <dsp:nvSpPr>
        <dsp:cNvPr id="0" name=""/>
        <dsp:cNvSpPr/>
      </dsp:nvSpPr>
      <dsp:spPr>
        <a:xfrm>
          <a:off x="5831390" y="1312156"/>
          <a:ext cx="940593" cy="940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tx1">
                  <a:lumMod val="75000"/>
                  <a:lumOff val="25000"/>
                </a:schemeClr>
              </a:solidFill>
              <a:latin typeface="Espresso Dolce" charset="0"/>
              <a:ea typeface="Espresso Dolce" charset="0"/>
              <a:cs typeface="Espresso Dolce" charset="0"/>
            </a:rPr>
            <a:t>Initiate</a:t>
          </a:r>
        </a:p>
      </dsp:txBody>
      <dsp:txXfrm>
        <a:off x="5831390" y="1312156"/>
        <a:ext cx="940593" cy="940593"/>
      </dsp:txXfrm>
    </dsp:sp>
    <dsp:sp modelId="{044360CA-505B-4425-876D-35CC9365E5E1}">
      <dsp:nvSpPr>
        <dsp:cNvPr id="0" name=""/>
        <dsp:cNvSpPr/>
      </dsp:nvSpPr>
      <dsp:spPr>
        <a:xfrm>
          <a:off x="1376362" y="33227"/>
          <a:ext cx="5241511" cy="5241511"/>
        </a:xfrm>
        <a:prstGeom prst="circularArrow">
          <a:avLst>
            <a:gd name="adj1" fmla="val 3499"/>
            <a:gd name="adj2" fmla="val 216979"/>
            <a:gd name="adj3" fmla="val 434974"/>
            <a:gd name="adj4" fmla="val 20948047"/>
            <a:gd name="adj5" fmla="val 4083"/>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37B1D73-15D3-49A6-8B59-2F57DCC91D3A}">
      <dsp:nvSpPr>
        <dsp:cNvPr id="0" name=""/>
        <dsp:cNvSpPr/>
      </dsp:nvSpPr>
      <dsp:spPr>
        <a:xfrm>
          <a:off x="5831390" y="3165916"/>
          <a:ext cx="940593" cy="940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tx1">
                  <a:lumMod val="75000"/>
                  <a:lumOff val="25000"/>
                </a:schemeClr>
              </a:solidFill>
              <a:latin typeface="Espresso Dolce" charset="0"/>
              <a:ea typeface="Espresso Dolce" charset="0"/>
              <a:cs typeface="Espresso Dolce" charset="0"/>
            </a:rPr>
            <a:t>Inspire</a:t>
          </a:r>
        </a:p>
      </dsp:txBody>
      <dsp:txXfrm>
        <a:off x="5831390" y="3165916"/>
        <a:ext cx="940593" cy="940593"/>
      </dsp:txXfrm>
    </dsp:sp>
    <dsp:sp modelId="{628BA2E6-8186-434B-8902-0A91EF841D03}">
      <dsp:nvSpPr>
        <dsp:cNvPr id="0" name=""/>
        <dsp:cNvSpPr/>
      </dsp:nvSpPr>
      <dsp:spPr>
        <a:xfrm>
          <a:off x="1443244" y="88577"/>
          <a:ext cx="5241511" cy="5241511"/>
        </a:xfrm>
        <a:prstGeom prst="circularArrow">
          <a:avLst>
            <a:gd name="adj1" fmla="val 3499"/>
            <a:gd name="adj2" fmla="val 216979"/>
            <a:gd name="adj3" fmla="val 3069238"/>
            <a:gd name="adj4" fmla="val 2113783"/>
            <a:gd name="adj5" fmla="val 4083"/>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D8EBCC0-0F55-4C65-95E1-8BC5D8196DEE}">
      <dsp:nvSpPr>
        <dsp:cNvPr id="0" name=""/>
        <dsp:cNvSpPr/>
      </dsp:nvSpPr>
      <dsp:spPr>
        <a:xfrm>
          <a:off x="4520583" y="4476723"/>
          <a:ext cx="940593" cy="940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tx1">
                  <a:lumMod val="75000"/>
                  <a:lumOff val="25000"/>
                </a:schemeClr>
              </a:solidFill>
              <a:latin typeface="Espresso Dolce" charset="0"/>
              <a:ea typeface="Espresso Dolce" charset="0"/>
              <a:cs typeface="Espresso Dolce" charset="0"/>
            </a:rPr>
            <a:t>Improve</a:t>
          </a:r>
        </a:p>
      </dsp:txBody>
      <dsp:txXfrm>
        <a:off x="4520583" y="4476723"/>
        <a:ext cx="940593" cy="940593"/>
      </dsp:txXfrm>
    </dsp:sp>
    <dsp:sp modelId="{FAD0A10C-1D7C-4213-A282-0F897FE7A161}">
      <dsp:nvSpPr>
        <dsp:cNvPr id="0" name=""/>
        <dsp:cNvSpPr/>
      </dsp:nvSpPr>
      <dsp:spPr>
        <a:xfrm>
          <a:off x="1443244" y="88577"/>
          <a:ext cx="5241511" cy="5241511"/>
        </a:xfrm>
        <a:prstGeom prst="circularArrow">
          <a:avLst>
            <a:gd name="adj1" fmla="val 3499"/>
            <a:gd name="adj2" fmla="val 216979"/>
            <a:gd name="adj3" fmla="val 5834974"/>
            <a:gd name="adj4" fmla="val 4748047"/>
            <a:gd name="adj5" fmla="val 4083"/>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6A72D9-CC45-4AE4-9C6D-AE7D8B7642DB}">
      <dsp:nvSpPr>
        <dsp:cNvPr id="0" name=""/>
        <dsp:cNvSpPr/>
      </dsp:nvSpPr>
      <dsp:spPr>
        <a:xfrm>
          <a:off x="2666822" y="4476723"/>
          <a:ext cx="940593" cy="940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tx1">
                  <a:lumMod val="75000"/>
                  <a:lumOff val="25000"/>
                </a:schemeClr>
              </a:solidFill>
              <a:latin typeface="Espresso Dolce" charset="0"/>
              <a:ea typeface="Espresso Dolce" charset="0"/>
              <a:cs typeface="Espresso Dolce" charset="0"/>
            </a:rPr>
            <a:t>Imagine</a:t>
          </a:r>
        </a:p>
      </dsp:txBody>
      <dsp:txXfrm>
        <a:off x="2666822" y="4476723"/>
        <a:ext cx="940593" cy="940593"/>
      </dsp:txXfrm>
    </dsp:sp>
    <dsp:sp modelId="{532D9936-C940-4F87-9A14-B7C13B1DCC4F}">
      <dsp:nvSpPr>
        <dsp:cNvPr id="0" name=""/>
        <dsp:cNvSpPr/>
      </dsp:nvSpPr>
      <dsp:spPr>
        <a:xfrm>
          <a:off x="1443244" y="88577"/>
          <a:ext cx="5241511" cy="5241511"/>
        </a:xfrm>
        <a:prstGeom prst="circularArrow">
          <a:avLst>
            <a:gd name="adj1" fmla="val 3499"/>
            <a:gd name="adj2" fmla="val 216979"/>
            <a:gd name="adj3" fmla="val 8469238"/>
            <a:gd name="adj4" fmla="val 7513783"/>
            <a:gd name="adj5" fmla="val 4083"/>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5D670D-25A6-405E-B322-80485664DF3C}">
      <dsp:nvSpPr>
        <dsp:cNvPr id="0" name=""/>
        <dsp:cNvSpPr/>
      </dsp:nvSpPr>
      <dsp:spPr>
        <a:xfrm>
          <a:off x="1356016" y="3165916"/>
          <a:ext cx="940593" cy="940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tx1">
                  <a:lumMod val="75000"/>
                  <a:lumOff val="25000"/>
                </a:schemeClr>
              </a:solidFill>
              <a:latin typeface="Espresso Dolce" charset="0"/>
              <a:ea typeface="Espresso Dolce" charset="0"/>
              <a:cs typeface="Espresso Dolce" charset="0"/>
            </a:rPr>
            <a:t>Invent</a:t>
          </a:r>
        </a:p>
      </dsp:txBody>
      <dsp:txXfrm>
        <a:off x="1356016" y="3165916"/>
        <a:ext cx="940593" cy="940593"/>
      </dsp:txXfrm>
    </dsp:sp>
    <dsp:sp modelId="{F68AB935-96C6-4CA0-9FBE-AA0A48542ED8}">
      <dsp:nvSpPr>
        <dsp:cNvPr id="0" name=""/>
        <dsp:cNvSpPr/>
      </dsp:nvSpPr>
      <dsp:spPr>
        <a:xfrm>
          <a:off x="1443244" y="88577"/>
          <a:ext cx="5241511" cy="5241511"/>
        </a:xfrm>
        <a:prstGeom prst="circularArrow">
          <a:avLst>
            <a:gd name="adj1" fmla="val 3499"/>
            <a:gd name="adj2" fmla="val 216979"/>
            <a:gd name="adj3" fmla="val 11234974"/>
            <a:gd name="adj4" fmla="val 10148047"/>
            <a:gd name="adj5" fmla="val 4083"/>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605C81-2C49-4202-9568-FA1DC28BDB3E}">
      <dsp:nvSpPr>
        <dsp:cNvPr id="0" name=""/>
        <dsp:cNvSpPr/>
      </dsp:nvSpPr>
      <dsp:spPr>
        <a:xfrm>
          <a:off x="1356016" y="1312156"/>
          <a:ext cx="940593" cy="940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lumMod val="75000"/>
                  <a:lumOff val="25000"/>
                </a:schemeClr>
              </a:solidFill>
              <a:latin typeface="Espresso Dolce" charset="0"/>
              <a:ea typeface="Espresso Dolce" charset="0"/>
              <a:cs typeface="Espresso Dolce" charset="0"/>
            </a:rPr>
            <a:t>Implement</a:t>
          </a:r>
        </a:p>
      </dsp:txBody>
      <dsp:txXfrm>
        <a:off x="1356016" y="1312156"/>
        <a:ext cx="940593" cy="940593"/>
      </dsp:txXfrm>
    </dsp:sp>
    <dsp:sp modelId="{69CAA8D4-24C2-4BE2-A29A-C454C24D7250}">
      <dsp:nvSpPr>
        <dsp:cNvPr id="0" name=""/>
        <dsp:cNvSpPr/>
      </dsp:nvSpPr>
      <dsp:spPr>
        <a:xfrm>
          <a:off x="1443244" y="88577"/>
          <a:ext cx="5241511" cy="5241511"/>
        </a:xfrm>
        <a:prstGeom prst="circularArrow">
          <a:avLst>
            <a:gd name="adj1" fmla="val 3499"/>
            <a:gd name="adj2" fmla="val 216979"/>
            <a:gd name="adj3" fmla="val 13869238"/>
            <a:gd name="adj4" fmla="val 12913783"/>
            <a:gd name="adj5" fmla="val 4083"/>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124F01-8DA6-4904-9863-1572B2CBCDAF}">
      <dsp:nvSpPr>
        <dsp:cNvPr id="0" name=""/>
        <dsp:cNvSpPr/>
      </dsp:nvSpPr>
      <dsp:spPr>
        <a:xfrm>
          <a:off x="2666822" y="1349"/>
          <a:ext cx="940593" cy="940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tx1">
                  <a:lumMod val="75000"/>
                  <a:lumOff val="25000"/>
                </a:schemeClr>
              </a:solidFill>
              <a:latin typeface="Espresso Dolce" charset="0"/>
              <a:ea typeface="Espresso Dolce" charset="0"/>
              <a:cs typeface="Espresso Dolce" charset="0"/>
            </a:rPr>
            <a:t>Influence </a:t>
          </a:r>
        </a:p>
      </dsp:txBody>
      <dsp:txXfrm>
        <a:off x="2666822" y="1349"/>
        <a:ext cx="940593" cy="940593"/>
      </dsp:txXfrm>
    </dsp:sp>
    <dsp:sp modelId="{BD5DFF6A-5A74-4E52-B937-281F6C9751AE}">
      <dsp:nvSpPr>
        <dsp:cNvPr id="0" name=""/>
        <dsp:cNvSpPr/>
      </dsp:nvSpPr>
      <dsp:spPr>
        <a:xfrm>
          <a:off x="1443244" y="88577"/>
          <a:ext cx="5241511" cy="5241511"/>
        </a:xfrm>
        <a:prstGeom prst="circularArrow">
          <a:avLst>
            <a:gd name="adj1" fmla="val 3499"/>
            <a:gd name="adj2" fmla="val 216979"/>
            <a:gd name="adj3" fmla="val 16634974"/>
            <a:gd name="adj4" fmla="val 15548047"/>
            <a:gd name="adj5" fmla="val 4083"/>
          </a:avLst>
        </a:prstGeom>
        <a:solidFill>
          <a:srgbClr val="26838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jpg>
</file>

<file path=ppt/media/image10.png>
</file>

<file path=ppt/media/image11.jpeg>
</file>

<file path=ppt/media/image12.jpeg>
</file>

<file path=ppt/media/image13.jpeg>
</file>

<file path=ppt/media/image14.png>
</file>

<file path=ppt/media/image15.png>
</file>

<file path=ppt/media/image16.jpeg>
</file>

<file path=ppt/media/image17.jpeg>
</file>

<file path=ppt/media/image18.png>
</file>

<file path=ppt/media/image19.jpeg>
</file>

<file path=ppt/media/image2.jpeg>
</file>

<file path=ppt/media/image20.jpeg>
</file>

<file path=ppt/media/image21.png>
</file>

<file path=ppt/media/image22.png>
</file>

<file path=ppt/media/image23.png>
</file>

<file path=ppt/media/image24.png>
</file>

<file path=ppt/media/image25.jpeg>
</file>

<file path=ppt/media/image26.jpeg>
</file>

<file path=ppt/media/image27.png>
</file>

<file path=ppt/media/image28.jpeg>
</file>

<file path=ppt/media/image29.jpeg>
</file>

<file path=ppt/media/image3.jpeg>
</file>

<file path=ppt/media/image30.jpeg>
</file>

<file path=ppt/media/image31.jpeg>
</file>

<file path=ppt/media/image32.png>
</file>

<file path=ppt/media/image33.jpeg>
</file>

<file path=ppt/media/image34.tiff>
</file>

<file path=ppt/media/image35.png>
</file>

<file path=ppt/media/image36.jpeg>
</file>

<file path=ppt/media/image37.png>
</file>

<file path=ppt/media/image38.tiff>
</file>

<file path=ppt/media/image39.jpeg>
</file>

<file path=ppt/media/image4.png>
</file>

<file path=ppt/media/image40.tiff>
</file>

<file path=ppt/media/image41.tiff>
</file>

<file path=ppt/media/image42.tiff>
</file>

<file path=ppt/media/image43.tiff>
</file>

<file path=ppt/media/image44.jpeg>
</file>

<file path=ppt/media/image45.png>
</file>

<file path=ppt/media/image46.png>
</file>

<file path=ppt/media/image47.jpeg>
</file>

<file path=ppt/media/image48.jpeg>
</file>

<file path=ppt/media/image49.tiff>
</file>

<file path=ppt/media/image5.jpeg>
</file>

<file path=ppt/media/image50.tiff>
</file>

<file path=ppt/media/image51.jpeg>
</file>

<file path=ppt/media/image52.tiff>
</file>

<file path=ppt/media/image53.jpeg>
</file>

<file path=ppt/media/image54.png>
</file>

<file path=ppt/media/image55.tiff>
</file>

<file path=ppt/media/image56.tiff>
</file>

<file path=ppt/media/image57.png>
</file>

<file path=ppt/media/image58.jpeg>
</file>

<file path=ppt/media/image59.jpeg>
</file>

<file path=ppt/media/image6.png>
</file>

<file path=ppt/media/image60.tiff>
</file>

<file path=ppt/media/image61.jpeg>
</file>

<file path=ppt/media/image62.jpeg>
</file>

<file path=ppt/media/image7.tiff>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994E46-93A1-B347-885A-F086BA14F7E7}" type="datetimeFigureOut">
              <a:rPr lang="en-US" smtClean="0"/>
              <a:t>4/23/18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F737C3-5455-3D48-A361-229509D4159D}" type="slidenum">
              <a:rPr lang="en-US" smtClean="0"/>
              <a:t>‹#›</a:t>
            </a:fld>
            <a:endParaRPr lang="en-US"/>
          </a:p>
        </p:txBody>
      </p:sp>
    </p:spTree>
    <p:extLst>
      <p:ext uri="{BB962C8B-B14F-4D97-AF65-F5344CB8AC3E}">
        <p14:creationId xmlns:p14="http://schemas.microsoft.com/office/powerpoint/2010/main" val="3183124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40962" name="Notes Placeholder 2"/>
          <p:cNvSpPr>
            <a:spLocks noGrp="1"/>
          </p:cNvSpPr>
          <p:nvPr>
            <p:ph type="body" idx="1"/>
          </p:nvPr>
        </p:nvSpPr>
        <p:spPr bwMode="auto">
          <a:noFill/>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GB" dirty="0">
                <a:latin typeface="Calibri" charset="0"/>
              </a:rPr>
              <a:t>I have talked</a:t>
            </a:r>
            <a:r>
              <a:rPr lang="en-GB" baseline="0" dirty="0">
                <a:latin typeface="Calibri" charset="0"/>
              </a:rPr>
              <a:t> to hundreds of marketers over the years in SA and there are 3 common denominators I identify. Too Many marketers lost their way chasing the new-overwhelmed by the pace, focussed on tactics not on strategy. We need to go back to the basics.  NOT YOUR FAULT- conditions around you that make it hard to </a:t>
            </a:r>
            <a:r>
              <a:rPr lang="en-GB" baseline="0">
                <a:latin typeface="Calibri" charset="0"/>
              </a:rPr>
              <a:t>manage transformation</a:t>
            </a:r>
            <a:r>
              <a:rPr lang="en-GB" baseline="0" dirty="0">
                <a:latin typeface="Calibri" charset="0"/>
              </a:rPr>
              <a:t>.</a:t>
            </a:r>
            <a:endParaRPr lang="en-GB" dirty="0">
              <a:latin typeface="Calibri" charset="0"/>
            </a:endParaRPr>
          </a:p>
        </p:txBody>
      </p:sp>
      <p:sp>
        <p:nvSpPr>
          <p:cNvPr id="40963"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31731" indent="-281435" eaLnBrk="0" hangingPunct="0">
              <a:defRPr sz="2400">
                <a:solidFill>
                  <a:schemeClr val="tx1"/>
                </a:solidFill>
                <a:latin typeface="Calibri" charset="0"/>
                <a:ea typeface="ＭＳ Ｐゴシック" charset="0"/>
              </a:defRPr>
            </a:lvl2pPr>
            <a:lvl3pPr marL="1125741" indent="-225148" eaLnBrk="0" hangingPunct="0">
              <a:defRPr sz="2400">
                <a:solidFill>
                  <a:schemeClr val="tx1"/>
                </a:solidFill>
                <a:latin typeface="Calibri" charset="0"/>
                <a:ea typeface="ＭＳ Ｐゴシック" charset="0"/>
              </a:defRPr>
            </a:lvl3pPr>
            <a:lvl4pPr marL="1576037" indent="-225148" eaLnBrk="0" hangingPunct="0">
              <a:defRPr sz="2400">
                <a:solidFill>
                  <a:schemeClr val="tx1"/>
                </a:solidFill>
                <a:latin typeface="Calibri" charset="0"/>
                <a:ea typeface="ＭＳ Ｐゴシック" charset="0"/>
              </a:defRPr>
            </a:lvl4pPr>
            <a:lvl5pPr marL="2026333" indent="-225148" eaLnBrk="0" hangingPunct="0">
              <a:defRPr sz="2400">
                <a:solidFill>
                  <a:schemeClr val="tx1"/>
                </a:solidFill>
                <a:latin typeface="Calibri" charset="0"/>
                <a:ea typeface="ＭＳ Ｐゴシック" charset="0"/>
              </a:defRPr>
            </a:lvl5pPr>
            <a:lvl6pPr marL="2476630" indent="-225148" eaLnBrk="0" fontAlgn="base" hangingPunct="0">
              <a:spcBef>
                <a:spcPct val="0"/>
              </a:spcBef>
              <a:spcAft>
                <a:spcPct val="0"/>
              </a:spcAft>
              <a:defRPr sz="2400">
                <a:solidFill>
                  <a:schemeClr val="tx1"/>
                </a:solidFill>
                <a:latin typeface="Calibri" charset="0"/>
                <a:ea typeface="ＭＳ Ｐゴシック" charset="0"/>
              </a:defRPr>
            </a:lvl6pPr>
            <a:lvl7pPr marL="2926926" indent="-225148" eaLnBrk="0" fontAlgn="base" hangingPunct="0">
              <a:spcBef>
                <a:spcPct val="0"/>
              </a:spcBef>
              <a:spcAft>
                <a:spcPct val="0"/>
              </a:spcAft>
              <a:defRPr sz="2400">
                <a:solidFill>
                  <a:schemeClr val="tx1"/>
                </a:solidFill>
                <a:latin typeface="Calibri" charset="0"/>
                <a:ea typeface="ＭＳ Ｐゴシック" charset="0"/>
              </a:defRPr>
            </a:lvl7pPr>
            <a:lvl8pPr marL="3377222" indent="-225148" eaLnBrk="0" fontAlgn="base" hangingPunct="0">
              <a:spcBef>
                <a:spcPct val="0"/>
              </a:spcBef>
              <a:spcAft>
                <a:spcPct val="0"/>
              </a:spcAft>
              <a:defRPr sz="2400">
                <a:solidFill>
                  <a:schemeClr val="tx1"/>
                </a:solidFill>
                <a:latin typeface="Calibri" charset="0"/>
                <a:ea typeface="ＭＳ Ｐゴシック" charset="0"/>
              </a:defRPr>
            </a:lvl8pPr>
            <a:lvl9pPr marL="3827518" indent="-225148"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fld id="{A9C01A01-E62C-E04C-AFC2-3EF8078C215E}" type="slidenum">
              <a:rPr lang="en-US" sz="1200"/>
              <a:pPr eaLnBrk="1" fontAlgn="base" hangingPunct="1">
                <a:spcBef>
                  <a:spcPct val="0"/>
                </a:spcBef>
                <a:spcAft>
                  <a:spcPct val="0"/>
                </a:spcAft>
              </a:pPr>
              <a:t>3</a:t>
            </a:fld>
            <a:endParaRPr lang="en-US" sz="1200"/>
          </a:p>
        </p:txBody>
      </p:sp>
    </p:spTree>
    <p:extLst>
      <p:ext uri="{BB962C8B-B14F-4D97-AF65-F5344CB8AC3E}">
        <p14:creationId xmlns:p14="http://schemas.microsoft.com/office/powerpoint/2010/main" val="18142295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 courses people</a:t>
            </a:r>
            <a:r>
              <a:rPr lang="en-US" baseline="0" dirty="0"/>
              <a:t> can attend when we offer courses at a public venue and others we can do for a team of 10.  Bespoke tailored to the needs, where we do a discovery session and build a unique course for the needs of the business.</a:t>
            </a:r>
            <a:endParaRPr lang="en-US" dirty="0"/>
          </a:p>
        </p:txBody>
      </p:sp>
      <p:sp>
        <p:nvSpPr>
          <p:cNvPr id="4" name="Slide Number Placeholder 3"/>
          <p:cNvSpPr>
            <a:spLocks noGrp="1"/>
          </p:cNvSpPr>
          <p:nvPr>
            <p:ph type="sldNum" sz="quarter" idx="10"/>
          </p:nvPr>
        </p:nvSpPr>
        <p:spPr/>
        <p:txBody>
          <a:bodyPr/>
          <a:lstStyle/>
          <a:p>
            <a:fld id="{20F737C3-5455-3D48-A361-229509D4159D}" type="slidenum">
              <a:rPr lang="en-US" smtClean="0"/>
              <a:t>21</a:t>
            </a:fld>
            <a:endParaRPr lang="en-US"/>
          </a:p>
        </p:txBody>
      </p:sp>
    </p:spTree>
    <p:extLst>
      <p:ext uri="{BB962C8B-B14F-4D97-AF65-F5344CB8AC3E}">
        <p14:creationId xmlns:p14="http://schemas.microsoft.com/office/powerpoint/2010/main" val="12553592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going to talk to you about the TCM approach.  You </a:t>
            </a:r>
            <a:r>
              <a:rPr lang="en-US" dirty="0" err="1"/>
              <a:t>gonna</a:t>
            </a:r>
            <a:r>
              <a:rPr lang="en-US" dirty="0"/>
              <a:t> find yourself nodding</a:t>
            </a:r>
            <a:r>
              <a:rPr lang="en-US" baseline="0" dirty="0"/>
              <a:t> its familiar.  We know this. It’s rooted in the underlying principles of Marketer.</a:t>
            </a:r>
            <a:endParaRPr lang="en-US" dirty="0"/>
          </a:p>
        </p:txBody>
      </p:sp>
      <p:sp>
        <p:nvSpPr>
          <p:cNvPr id="4" name="Slide Number Placeholder 3"/>
          <p:cNvSpPr>
            <a:spLocks noGrp="1"/>
          </p:cNvSpPr>
          <p:nvPr>
            <p:ph type="sldNum" sz="quarter" idx="10"/>
          </p:nvPr>
        </p:nvSpPr>
        <p:spPr/>
        <p:txBody>
          <a:bodyPr/>
          <a:lstStyle/>
          <a:p>
            <a:fld id="{AB8CA986-F0FC-6140-85EF-7B2605481C01}" type="slidenum">
              <a:rPr lang="en-GB" smtClean="0"/>
              <a:pPr/>
              <a:t>23</a:t>
            </a:fld>
            <a:endParaRPr lang="en-GB" dirty="0"/>
          </a:p>
        </p:txBody>
      </p:sp>
    </p:spTree>
    <p:extLst>
      <p:ext uri="{BB962C8B-B14F-4D97-AF65-F5344CB8AC3E}">
        <p14:creationId xmlns:p14="http://schemas.microsoft.com/office/powerpoint/2010/main" val="1581060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are the Connected Marketers.  I can explain the connected marketer to you in a minute</a:t>
            </a:r>
            <a:r>
              <a:rPr lang="en-US" baseline="0" dirty="0"/>
              <a:t> or so.</a:t>
            </a:r>
            <a:endParaRPr lang="en-US" dirty="0"/>
          </a:p>
        </p:txBody>
      </p:sp>
      <p:sp>
        <p:nvSpPr>
          <p:cNvPr id="4" name="Slide Number Placeholder 3"/>
          <p:cNvSpPr>
            <a:spLocks noGrp="1"/>
          </p:cNvSpPr>
          <p:nvPr>
            <p:ph type="sldNum" sz="quarter" idx="10"/>
          </p:nvPr>
        </p:nvSpPr>
        <p:spPr/>
        <p:txBody>
          <a:bodyPr/>
          <a:lstStyle/>
          <a:p>
            <a:fld id="{AB8CA986-F0FC-6140-85EF-7B2605481C01}" type="slidenum">
              <a:rPr lang="en-GB" smtClean="0"/>
              <a:pPr/>
              <a:t>25</a:t>
            </a:fld>
            <a:endParaRPr lang="en-GB" dirty="0"/>
          </a:p>
        </p:txBody>
      </p:sp>
    </p:spTree>
    <p:extLst>
      <p:ext uri="{BB962C8B-B14F-4D97-AF65-F5344CB8AC3E}">
        <p14:creationId xmlns:p14="http://schemas.microsoft.com/office/powerpoint/2010/main" val="1081614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sz="1200" dirty="0">
                <a:solidFill>
                  <a:srgbClr val="6E3367"/>
                </a:solidFill>
                <a:latin typeface="Open Sans Light" charset="0"/>
                <a:ea typeface="Open Sans Light" charset="0"/>
                <a:cs typeface="Open Sans Light" charset="0"/>
              </a:rPr>
              <a:t>The Connected Marketer therefore </a:t>
            </a:r>
            <a:r>
              <a:rPr lang="en-GB" sz="1200" b="1" dirty="0">
                <a:solidFill>
                  <a:srgbClr val="6E3367"/>
                </a:solidFill>
                <a:latin typeface="Open Sans" charset="0"/>
                <a:ea typeface="Open Sans" charset="0"/>
                <a:cs typeface="Open Sans" charset="0"/>
              </a:rPr>
              <a:t>creates, develops and maintains a brand </a:t>
            </a:r>
            <a:r>
              <a:rPr lang="en-GB" sz="1200" dirty="0">
                <a:solidFill>
                  <a:srgbClr val="6E3367"/>
                </a:solidFill>
                <a:latin typeface="Open Sans Light" charset="0"/>
                <a:ea typeface="Open Sans Light" charset="0"/>
                <a:cs typeface="Open Sans Light" charset="0"/>
              </a:rPr>
              <a:t>that understands and </a:t>
            </a:r>
            <a:r>
              <a:rPr lang="en-GB" sz="1200" b="1" dirty="0">
                <a:solidFill>
                  <a:srgbClr val="6E3367"/>
                </a:solidFill>
                <a:latin typeface="Open Sans" charset="0"/>
                <a:ea typeface="Open Sans" charset="0"/>
                <a:cs typeface="Open Sans" charset="0"/>
              </a:rPr>
              <a:t>meets the needs of the connected individual</a:t>
            </a:r>
            <a:endParaRPr lang="en-GB" dirty="0"/>
          </a:p>
        </p:txBody>
      </p:sp>
      <p:sp>
        <p:nvSpPr>
          <p:cNvPr id="4" name="Slide Number Placeholder 3"/>
          <p:cNvSpPr>
            <a:spLocks noGrp="1"/>
          </p:cNvSpPr>
          <p:nvPr>
            <p:ph type="sldNum" sz="quarter" idx="10"/>
          </p:nvPr>
        </p:nvSpPr>
        <p:spPr/>
        <p:txBody>
          <a:bodyPr/>
          <a:lstStyle/>
          <a:p>
            <a:fld id="{107638E2-E10A-C548-9CF9-16E90F126939}" type="slidenum">
              <a:rPr lang="en-GB" smtClean="0"/>
              <a:t>26</a:t>
            </a:fld>
            <a:endParaRPr lang="en-GB"/>
          </a:p>
        </p:txBody>
      </p:sp>
    </p:spTree>
    <p:extLst>
      <p:ext uri="{BB962C8B-B14F-4D97-AF65-F5344CB8AC3E}">
        <p14:creationId xmlns:p14="http://schemas.microsoft.com/office/powerpoint/2010/main" val="1424766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going to talk to you about the TCM approach.  You </a:t>
            </a:r>
            <a:r>
              <a:rPr lang="en-US" dirty="0" err="1"/>
              <a:t>gonna</a:t>
            </a:r>
            <a:r>
              <a:rPr lang="en-US" dirty="0"/>
              <a:t> find yourself nodding</a:t>
            </a:r>
            <a:r>
              <a:rPr lang="en-US" baseline="0" dirty="0"/>
              <a:t> its familiar.  We know this. It’s rooted in the underlying principles of Marketer.</a:t>
            </a:r>
            <a:endParaRPr lang="en-US" dirty="0"/>
          </a:p>
        </p:txBody>
      </p:sp>
      <p:sp>
        <p:nvSpPr>
          <p:cNvPr id="4" name="Slide Number Placeholder 3"/>
          <p:cNvSpPr>
            <a:spLocks noGrp="1"/>
          </p:cNvSpPr>
          <p:nvPr>
            <p:ph type="sldNum" sz="quarter" idx="10"/>
          </p:nvPr>
        </p:nvSpPr>
        <p:spPr/>
        <p:txBody>
          <a:bodyPr/>
          <a:lstStyle/>
          <a:p>
            <a:fld id="{AB8CA986-F0FC-6140-85EF-7B2605481C01}" type="slidenum">
              <a:rPr lang="en-GB" smtClean="0"/>
              <a:pPr/>
              <a:t>30</a:t>
            </a:fld>
            <a:endParaRPr lang="en-GB" dirty="0"/>
          </a:p>
        </p:txBody>
      </p:sp>
    </p:spTree>
    <p:extLst>
      <p:ext uri="{BB962C8B-B14F-4D97-AF65-F5344CB8AC3E}">
        <p14:creationId xmlns:p14="http://schemas.microsoft.com/office/powerpoint/2010/main" val="2674423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8CA986-F0FC-6140-85EF-7B2605481C01}" type="slidenum">
              <a:rPr lang="en-GB" smtClean="0">
                <a:solidFill>
                  <a:prstClr val="black"/>
                </a:solidFill>
              </a:rPr>
              <a:pPr/>
              <a:t>32</a:t>
            </a:fld>
            <a:endParaRPr lang="en-GB" dirty="0">
              <a:solidFill>
                <a:prstClr val="black"/>
              </a:solidFill>
            </a:endParaRPr>
          </a:p>
        </p:txBody>
      </p:sp>
    </p:spTree>
    <p:extLst>
      <p:ext uri="{BB962C8B-B14F-4D97-AF65-F5344CB8AC3E}">
        <p14:creationId xmlns:p14="http://schemas.microsoft.com/office/powerpoint/2010/main" val="8021759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8CA986-F0FC-6140-85EF-7B2605481C01}" type="slidenum">
              <a:rPr lang="en-GB" smtClean="0">
                <a:solidFill>
                  <a:prstClr val="black"/>
                </a:solidFill>
              </a:rPr>
              <a:pPr/>
              <a:t>33</a:t>
            </a:fld>
            <a:endParaRPr lang="en-GB" dirty="0">
              <a:solidFill>
                <a:prstClr val="black"/>
              </a:solidFill>
            </a:endParaRPr>
          </a:p>
        </p:txBody>
      </p:sp>
    </p:spTree>
    <p:extLst>
      <p:ext uri="{BB962C8B-B14F-4D97-AF65-F5344CB8AC3E}">
        <p14:creationId xmlns:p14="http://schemas.microsoft.com/office/powerpoint/2010/main" val="41550141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going to talk to you about the TCM approach.  You </a:t>
            </a:r>
            <a:r>
              <a:rPr lang="en-US" dirty="0" err="1"/>
              <a:t>gonna</a:t>
            </a:r>
            <a:r>
              <a:rPr lang="en-US" dirty="0"/>
              <a:t> find yourself nodding</a:t>
            </a:r>
            <a:r>
              <a:rPr lang="en-US" baseline="0" dirty="0"/>
              <a:t> its familiar.  We know this. It’s rooted in the underlying principles of Marketer.</a:t>
            </a:r>
            <a:endParaRPr lang="en-US" dirty="0"/>
          </a:p>
        </p:txBody>
      </p:sp>
      <p:sp>
        <p:nvSpPr>
          <p:cNvPr id="4" name="Slide Number Placeholder 3"/>
          <p:cNvSpPr>
            <a:spLocks noGrp="1"/>
          </p:cNvSpPr>
          <p:nvPr>
            <p:ph type="sldNum" sz="quarter" idx="10"/>
          </p:nvPr>
        </p:nvSpPr>
        <p:spPr/>
        <p:txBody>
          <a:bodyPr/>
          <a:lstStyle/>
          <a:p>
            <a:fld id="{AB8CA986-F0FC-6140-85EF-7B2605481C01}" type="slidenum">
              <a:rPr lang="en-GB" smtClean="0"/>
              <a:pPr/>
              <a:t>35</a:t>
            </a:fld>
            <a:endParaRPr lang="en-GB" dirty="0"/>
          </a:p>
        </p:txBody>
      </p:sp>
    </p:spTree>
    <p:extLst>
      <p:ext uri="{BB962C8B-B14F-4D97-AF65-F5344CB8AC3E}">
        <p14:creationId xmlns:p14="http://schemas.microsoft.com/office/powerpoint/2010/main" val="56070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F737C3-5455-3D48-A361-229509D4159D}" type="slidenum">
              <a:rPr lang="en-US" smtClean="0"/>
              <a:t>38</a:t>
            </a:fld>
            <a:endParaRPr lang="en-US"/>
          </a:p>
        </p:txBody>
      </p:sp>
    </p:spTree>
    <p:extLst>
      <p:ext uri="{BB962C8B-B14F-4D97-AF65-F5344CB8AC3E}">
        <p14:creationId xmlns:p14="http://schemas.microsoft.com/office/powerpoint/2010/main" val="834531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understand how to become a connected marketer you either need to hire someone who knows</a:t>
            </a:r>
            <a:r>
              <a:rPr lang="en-US" baseline="0" dirty="0"/>
              <a:t> how to do this stuff, or learn new skills. </a:t>
            </a:r>
            <a:r>
              <a:rPr lang="en-US" dirty="0"/>
              <a:t>Hundreds- brands- skills to this. New skills approaches</a:t>
            </a:r>
          </a:p>
        </p:txBody>
      </p:sp>
      <p:sp>
        <p:nvSpPr>
          <p:cNvPr id="4" name="Slide Number Placeholder 3"/>
          <p:cNvSpPr>
            <a:spLocks noGrp="1"/>
          </p:cNvSpPr>
          <p:nvPr>
            <p:ph type="sldNum" sz="quarter" idx="10"/>
          </p:nvPr>
        </p:nvSpPr>
        <p:spPr/>
        <p:txBody>
          <a:bodyPr/>
          <a:lstStyle/>
          <a:p>
            <a:fld id="{AB8CA986-F0FC-6140-85EF-7B2605481C01}" type="slidenum">
              <a:rPr lang="en-GB" smtClean="0"/>
              <a:pPr/>
              <a:t>42</a:t>
            </a:fld>
            <a:endParaRPr lang="en-GB" dirty="0"/>
          </a:p>
        </p:txBody>
      </p:sp>
    </p:spTree>
    <p:extLst>
      <p:ext uri="{BB962C8B-B14F-4D97-AF65-F5344CB8AC3E}">
        <p14:creationId xmlns:p14="http://schemas.microsoft.com/office/powerpoint/2010/main" val="11225668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According to </a:t>
            </a:r>
            <a:r>
              <a:rPr lang="en-US" dirty="0" err="1"/>
              <a:t>Martech</a:t>
            </a:r>
            <a:r>
              <a:rPr lang="en-US" dirty="0"/>
              <a:t> Landscape of Marketing</a:t>
            </a:r>
            <a:r>
              <a:rPr lang="en-US" baseline="0" dirty="0"/>
              <a:t> Tech has </a:t>
            </a:r>
            <a:r>
              <a:rPr lang="en-US" baseline="0" dirty="0" err="1"/>
              <a:t>rised</a:t>
            </a:r>
            <a:r>
              <a:rPr lang="en-US" baseline="0" dirty="0"/>
              <a:t> significantly.  </a:t>
            </a:r>
            <a:r>
              <a:rPr lang="en-US" dirty="0"/>
              <a:t>Trends will rise in Tech Space. But It is impossible to apply all the trends.  We need to choose what is right for our customers and their needs.</a:t>
            </a:r>
          </a:p>
        </p:txBody>
      </p:sp>
      <p:sp>
        <p:nvSpPr>
          <p:cNvPr id="4" name="Slide Number Placeholder 3"/>
          <p:cNvSpPr>
            <a:spLocks noGrp="1"/>
          </p:cNvSpPr>
          <p:nvPr>
            <p:ph type="sldNum" sz="quarter" idx="10"/>
          </p:nvPr>
        </p:nvSpPr>
        <p:spPr/>
        <p:txBody>
          <a:bodyPr/>
          <a:lstStyle/>
          <a:p>
            <a:fld id="{F0578A0E-79BA-4626-B50A-E841406FA111}" type="slidenum">
              <a:rPr lang="en-ZA" smtClean="0">
                <a:solidFill>
                  <a:prstClr val="black"/>
                </a:solidFill>
              </a:rPr>
              <a:pPr/>
              <a:t>4</a:t>
            </a:fld>
            <a:endParaRPr lang="en-ZA">
              <a:solidFill>
                <a:prstClr val="black"/>
              </a:solidFill>
            </a:endParaRPr>
          </a:p>
        </p:txBody>
      </p:sp>
    </p:spTree>
    <p:extLst>
      <p:ext uri="{BB962C8B-B14F-4D97-AF65-F5344CB8AC3E}">
        <p14:creationId xmlns:p14="http://schemas.microsoft.com/office/powerpoint/2010/main" val="4209708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 think Today is fast, It is the slowest its ever going to be </a:t>
            </a:r>
          </a:p>
          <a:p>
            <a:endParaRPr lang="en-US" dirty="0"/>
          </a:p>
        </p:txBody>
      </p:sp>
      <p:sp>
        <p:nvSpPr>
          <p:cNvPr id="4" name="Slide Number Placeholder 3"/>
          <p:cNvSpPr>
            <a:spLocks noGrp="1"/>
          </p:cNvSpPr>
          <p:nvPr>
            <p:ph type="sldNum" sz="quarter" idx="10"/>
          </p:nvPr>
        </p:nvSpPr>
        <p:spPr/>
        <p:txBody>
          <a:bodyPr/>
          <a:lstStyle/>
          <a:p>
            <a:fld id="{AB8CA986-F0FC-6140-85EF-7B2605481C01}" type="slidenum">
              <a:rPr lang="en-GB" smtClean="0">
                <a:solidFill>
                  <a:prstClr val="black"/>
                </a:solidFill>
              </a:rPr>
              <a:pPr/>
              <a:t>5</a:t>
            </a:fld>
            <a:endParaRPr lang="en-GB" dirty="0">
              <a:solidFill>
                <a:prstClr val="black"/>
              </a:solidFill>
            </a:endParaRPr>
          </a:p>
        </p:txBody>
      </p:sp>
    </p:spTree>
    <p:extLst>
      <p:ext uri="{BB962C8B-B14F-4D97-AF65-F5344CB8AC3E}">
        <p14:creationId xmlns:p14="http://schemas.microsoft.com/office/powerpoint/2010/main" val="23855228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40962" name="Notes Placeholder 2"/>
          <p:cNvSpPr>
            <a:spLocks noGrp="1"/>
          </p:cNvSpPr>
          <p:nvPr>
            <p:ph type="body" idx="1"/>
          </p:nvPr>
        </p:nvSpPr>
        <p:spPr bwMode="auto">
          <a:noFill/>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GB" dirty="0">
              <a:latin typeface="Calibri" charset="0"/>
            </a:endParaRPr>
          </a:p>
        </p:txBody>
      </p:sp>
      <p:sp>
        <p:nvSpPr>
          <p:cNvPr id="40963"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31731" indent="-281435" eaLnBrk="0" hangingPunct="0">
              <a:defRPr sz="2400">
                <a:solidFill>
                  <a:schemeClr val="tx1"/>
                </a:solidFill>
                <a:latin typeface="Calibri" charset="0"/>
                <a:ea typeface="ＭＳ Ｐゴシック" charset="0"/>
              </a:defRPr>
            </a:lvl2pPr>
            <a:lvl3pPr marL="1125741" indent="-225148" eaLnBrk="0" hangingPunct="0">
              <a:defRPr sz="2400">
                <a:solidFill>
                  <a:schemeClr val="tx1"/>
                </a:solidFill>
                <a:latin typeface="Calibri" charset="0"/>
                <a:ea typeface="ＭＳ Ｐゴシック" charset="0"/>
              </a:defRPr>
            </a:lvl3pPr>
            <a:lvl4pPr marL="1576037" indent="-225148" eaLnBrk="0" hangingPunct="0">
              <a:defRPr sz="2400">
                <a:solidFill>
                  <a:schemeClr val="tx1"/>
                </a:solidFill>
                <a:latin typeface="Calibri" charset="0"/>
                <a:ea typeface="ＭＳ Ｐゴシック" charset="0"/>
              </a:defRPr>
            </a:lvl4pPr>
            <a:lvl5pPr marL="2026333" indent="-225148" eaLnBrk="0" hangingPunct="0">
              <a:defRPr sz="2400">
                <a:solidFill>
                  <a:schemeClr val="tx1"/>
                </a:solidFill>
                <a:latin typeface="Calibri" charset="0"/>
                <a:ea typeface="ＭＳ Ｐゴシック" charset="0"/>
              </a:defRPr>
            </a:lvl5pPr>
            <a:lvl6pPr marL="2476630" indent="-225148" eaLnBrk="0" fontAlgn="base" hangingPunct="0">
              <a:spcBef>
                <a:spcPct val="0"/>
              </a:spcBef>
              <a:spcAft>
                <a:spcPct val="0"/>
              </a:spcAft>
              <a:defRPr sz="2400">
                <a:solidFill>
                  <a:schemeClr val="tx1"/>
                </a:solidFill>
                <a:latin typeface="Calibri" charset="0"/>
                <a:ea typeface="ＭＳ Ｐゴシック" charset="0"/>
              </a:defRPr>
            </a:lvl6pPr>
            <a:lvl7pPr marL="2926926" indent="-225148" eaLnBrk="0" fontAlgn="base" hangingPunct="0">
              <a:spcBef>
                <a:spcPct val="0"/>
              </a:spcBef>
              <a:spcAft>
                <a:spcPct val="0"/>
              </a:spcAft>
              <a:defRPr sz="2400">
                <a:solidFill>
                  <a:schemeClr val="tx1"/>
                </a:solidFill>
                <a:latin typeface="Calibri" charset="0"/>
                <a:ea typeface="ＭＳ Ｐゴシック" charset="0"/>
              </a:defRPr>
            </a:lvl7pPr>
            <a:lvl8pPr marL="3377222" indent="-225148" eaLnBrk="0" fontAlgn="base" hangingPunct="0">
              <a:spcBef>
                <a:spcPct val="0"/>
              </a:spcBef>
              <a:spcAft>
                <a:spcPct val="0"/>
              </a:spcAft>
              <a:defRPr sz="2400">
                <a:solidFill>
                  <a:schemeClr val="tx1"/>
                </a:solidFill>
                <a:latin typeface="Calibri" charset="0"/>
                <a:ea typeface="ＭＳ Ｐゴシック" charset="0"/>
              </a:defRPr>
            </a:lvl8pPr>
            <a:lvl9pPr marL="3827518" indent="-225148"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fld id="{A9C01A01-E62C-E04C-AFC2-3EF8078C215E}" type="slidenum">
              <a:rPr lang="en-US" sz="1200"/>
              <a:pPr eaLnBrk="1" fontAlgn="base" hangingPunct="1">
                <a:spcBef>
                  <a:spcPct val="0"/>
                </a:spcBef>
                <a:spcAft>
                  <a:spcPct val="0"/>
                </a:spcAft>
              </a:pPr>
              <a:t>6</a:t>
            </a:fld>
            <a:endParaRPr lang="en-US" sz="1200"/>
          </a:p>
        </p:txBody>
      </p:sp>
    </p:spTree>
    <p:extLst>
      <p:ext uri="{BB962C8B-B14F-4D97-AF65-F5344CB8AC3E}">
        <p14:creationId xmlns:p14="http://schemas.microsoft.com/office/powerpoint/2010/main" val="410673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Attention</a:t>
            </a:r>
            <a:r>
              <a:rPr lang="en-US" baseline="0" dirty="0"/>
              <a:t> is finite recourse.  We are so busy being busy.  We are becoming the walking dead professionals of our time….</a:t>
            </a:r>
            <a:endParaRPr lang="en-US" dirty="0"/>
          </a:p>
        </p:txBody>
      </p:sp>
      <p:sp>
        <p:nvSpPr>
          <p:cNvPr id="4" name="Slide Number Placeholder 3"/>
          <p:cNvSpPr>
            <a:spLocks noGrp="1"/>
          </p:cNvSpPr>
          <p:nvPr>
            <p:ph type="sldNum" sz="quarter" idx="10"/>
          </p:nvPr>
        </p:nvSpPr>
        <p:spPr/>
        <p:txBody>
          <a:bodyPr/>
          <a:lstStyle/>
          <a:p>
            <a:fld id="{20F737C3-5455-3D48-A361-229509D4159D}" type="slidenum">
              <a:rPr lang="en-US" smtClean="0"/>
              <a:t>7</a:t>
            </a:fld>
            <a:endParaRPr lang="en-US"/>
          </a:p>
        </p:txBody>
      </p:sp>
    </p:spTree>
    <p:extLst>
      <p:ext uri="{BB962C8B-B14F-4D97-AF65-F5344CB8AC3E}">
        <p14:creationId xmlns:p14="http://schemas.microsoft.com/office/powerpoint/2010/main" val="14302365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Future-fit </a:t>
            </a:r>
          </a:p>
        </p:txBody>
      </p:sp>
      <p:sp>
        <p:nvSpPr>
          <p:cNvPr id="4" name="Slide Number Placeholder 3"/>
          <p:cNvSpPr>
            <a:spLocks noGrp="1"/>
          </p:cNvSpPr>
          <p:nvPr>
            <p:ph type="sldNum" sz="quarter" idx="10"/>
          </p:nvPr>
        </p:nvSpPr>
        <p:spPr/>
        <p:txBody>
          <a:bodyPr/>
          <a:lstStyle/>
          <a:p>
            <a:fld id="{20F737C3-5455-3D48-A361-229509D4159D}" type="slidenum">
              <a:rPr lang="en-US" smtClean="0"/>
              <a:t>9</a:t>
            </a:fld>
            <a:endParaRPr lang="en-US"/>
          </a:p>
        </p:txBody>
      </p:sp>
    </p:spTree>
    <p:extLst>
      <p:ext uri="{BB962C8B-B14F-4D97-AF65-F5344CB8AC3E}">
        <p14:creationId xmlns:p14="http://schemas.microsoft.com/office/powerpoint/2010/main" val="20929739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8CA986-F0FC-6140-85EF-7B2605481C01}" type="slidenum">
              <a:rPr lang="en-GB" smtClean="0">
                <a:solidFill>
                  <a:prstClr val="black"/>
                </a:solidFill>
              </a:rPr>
              <a:pPr/>
              <a:t>12</a:t>
            </a:fld>
            <a:endParaRPr lang="en-GB" dirty="0">
              <a:solidFill>
                <a:prstClr val="black"/>
              </a:solidFill>
            </a:endParaRPr>
          </a:p>
        </p:txBody>
      </p:sp>
    </p:spTree>
    <p:extLst>
      <p:ext uri="{BB962C8B-B14F-4D97-AF65-F5344CB8AC3E}">
        <p14:creationId xmlns:p14="http://schemas.microsoft.com/office/powerpoint/2010/main" val="24208443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F737C3-5455-3D48-A361-229509D4159D}" type="slidenum">
              <a:rPr lang="en-US" smtClean="0"/>
              <a:t>16</a:t>
            </a:fld>
            <a:endParaRPr lang="en-US"/>
          </a:p>
        </p:txBody>
      </p:sp>
    </p:spTree>
    <p:extLst>
      <p:ext uri="{BB962C8B-B14F-4D97-AF65-F5344CB8AC3E}">
        <p14:creationId xmlns:p14="http://schemas.microsoft.com/office/powerpoint/2010/main" val="10321891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Find that Tech Enablers have a very complex</a:t>
            </a:r>
            <a:r>
              <a:rPr lang="en-US" baseline="0" dirty="0"/>
              <a:t> way of transferring information that can be intimidating and we have unique ways how we get people on the fast track</a:t>
            </a:r>
            <a:endParaRPr lang="en-US" dirty="0"/>
          </a:p>
        </p:txBody>
      </p:sp>
      <p:sp>
        <p:nvSpPr>
          <p:cNvPr id="4" name="Slide Number Placeholder 3"/>
          <p:cNvSpPr>
            <a:spLocks noGrp="1"/>
          </p:cNvSpPr>
          <p:nvPr>
            <p:ph type="sldNum" sz="quarter" idx="10"/>
          </p:nvPr>
        </p:nvSpPr>
        <p:spPr/>
        <p:txBody>
          <a:bodyPr/>
          <a:lstStyle/>
          <a:p>
            <a:fld id="{20F737C3-5455-3D48-A361-229509D4159D}" type="slidenum">
              <a:rPr lang="en-US" smtClean="0"/>
              <a:t>20</a:t>
            </a:fld>
            <a:endParaRPr lang="en-US"/>
          </a:p>
        </p:txBody>
      </p:sp>
    </p:spTree>
    <p:extLst>
      <p:ext uri="{BB962C8B-B14F-4D97-AF65-F5344CB8AC3E}">
        <p14:creationId xmlns:p14="http://schemas.microsoft.com/office/powerpoint/2010/main" val="7619733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tx1">
                    <a:lumMod val="75000"/>
                    <a:lumOff val="25000"/>
                  </a:schemeClr>
                </a:solidFill>
                <a:latin typeface="Espresso Dolce" charset="0"/>
                <a:ea typeface="Espresso Dolce" charset="0"/>
                <a:cs typeface="Espresso Dolce"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tx1">
                    <a:lumMod val="75000"/>
                    <a:lumOff val="25000"/>
                  </a:schemeClr>
                </a:solidFill>
                <a:latin typeface="Century Gothic" charset="0"/>
                <a:ea typeface="Century Gothic" charset="0"/>
                <a:cs typeface="Century Gothic"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Espresso Dolce" charset="0"/>
                <a:ea typeface="Espresso Dolce" charset="0"/>
                <a:cs typeface="Espresso Dolce"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lvl1pPr>
              <a:defRPr>
                <a:solidFill>
                  <a:schemeClr val="tx1">
                    <a:lumMod val="75000"/>
                    <a:lumOff val="25000"/>
                  </a:schemeClr>
                </a:solidFill>
                <a:latin typeface="Espresso Dolce" charset="0"/>
                <a:ea typeface="Espresso Dolce" charset="0"/>
                <a:cs typeface="Espresso Dolce" charset="0"/>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57570F0A-E2F2-9642-95D9-ABBE2B3216D7}" type="datetimeFigureOut">
              <a:rPr lang="en-GB" smtClean="0">
                <a:solidFill>
                  <a:srgbClr val="424242">
                    <a:tint val="75000"/>
                  </a:srgbClr>
                </a:solidFill>
              </a:rPr>
              <a:pPr/>
              <a:t>23/04/2018</a:t>
            </a:fld>
            <a:endParaRPr lang="en-GB">
              <a:solidFill>
                <a:srgbClr val="424242">
                  <a:tint val="75000"/>
                </a:srgbClr>
              </a:solidFill>
            </a:endParaRPr>
          </a:p>
        </p:txBody>
      </p:sp>
      <p:sp>
        <p:nvSpPr>
          <p:cNvPr id="5" name="Footer Placeholder 4"/>
          <p:cNvSpPr>
            <a:spLocks noGrp="1"/>
          </p:cNvSpPr>
          <p:nvPr>
            <p:ph type="ftr" sz="quarter" idx="11"/>
          </p:nvPr>
        </p:nvSpPr>
        <p:spPr/>
        <p:txBody>
          <a:bodyPr/>
          <a:lstStyle/>
          <a:p>
            <a:endParaRPr lang="en-GB">
              <a:solidFill>
                <a:srgbClr val="424242">
                  <a:tint val="75000"/>
                </a:srgbClr>
              </a:solidFill>
            </a:endParaRPr>
          </a:p>
        </p:txBody>
      </p:sp>
      <p:sp>
        <p:nvSpPr>
          <p:cNvPr id="6" name="Slide Number Placeholder 5"/>
          <p:cNvSpPr>
            <a:spLocks noGrp="1"/>
          </p:cNvSpPr>
          <p:nvPr>
            <p:ph type="sldNum" sz="quarter" idx="12"/>
          </p:nvPr>
        </p:nvSpPr>
        <p:spPr/>
        <p:txBody>
          <a:bodyPr/>
          <a:lstStyle/>
          <a:p>
            <a:fld id="{8C6DA52A-2235-B444-BE63-138204271416}" type="slidenum">
              <a:rPr lang="en-GB" smtClean="0">
                <a:solidFill>
                  <a:srgbClr val="424242">
                    <a:tint val="75000"/>
                  </a:srgbClr>
                </a:solidFill>
              </a:rPr>
              <a:pPr/>
              <a:t>‹#›</a:t>
            </a:fld>
            <a:endParaRPr lang="en-GB">
              <a:solidFill>
                <a:srgbClr val="424242">
                  <a:tint val="75000"/>
                </a:srgbClr>
              </a:solidFill>
            </a:endParaRPr>
          </a:p>
        </p:txBody>
      </p:sp>
    </p:spTree>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57570F0A-E2F2-9642-95D9-ABBE2B3216D7}" type="datetimeFigureOut">
              <a:rPr lang="en-GB" smtClean="0">
                <a:solidFill>
                  <a:srgbClr val="424242">
                    <a:tint val="75000"/>
                  </a:srgbClr>
                </a:solidFill>
              </a:rPr>
              <a:pPr/>
              <a:t>23/04/2018</a:t>
            </a:fld>
            <a:endParaRPr lang="en-GB">
              <a:solidFill>
                <a:srgbClr val="424242">
                  <a:tint val="75000"/>
                </a:srgbClr>
              </a:solidFill>
            </a:endParaRPr>
          </a:p>
        </p:txBody>
      </p:sp>
      <p:sp>
        <p:nvSpPr>
          <p:cNvPr id="5" name="Footer Placeholder 4"/>
          <p:cNvSpPr>
            <a:spLocks noGrp="1"/>
          </p:cNvSpPr>
          <p:nvPr>
            <p:ph type="ftr" sz="quarter" idx="11"/>
          </p:nvPr>
        </p:nvSpPr>
        <p:spPr/>
        <p:txBody>
          <a:bodyPr/>
          <a:lstStyle/>
          <a:p>
            <a:endParaRPr lang="en-GB">
              <a:solidFill>
                <a:srgbClr val="424242">
                  <a:tint val="75000"/>
                </a:srgbClr>
              </a:solidFill>
            </a:endParaRPr>
          </a:p>
        </p:txBody>
      </p:sp>
      <p:sp>
        <p:nvSpPr>
          <p:cNvPr id="6" name="Slide Number Placeholder 5"/>
          <p:cNvSpPr>
            <a:spLocks noGrp="1"/>
          </p:cNvSpPr>
          <p:nvPr>
            <p:ph type="sldNum" sz="quarter" idx="12"/>
          </p:nvPr>
        </p:nvSpPr>
        <p:spPr/>
        <p:txBody>
          <a:bodyPr/>
          <a:lstStyle/>
          <a:p>
            <a:fld id="{8C6DA52A-2235-B444-BE63-138204271416}" type="slidenum">
              <a:rPr lang="en-GB" smtClean="0">
                <a:solidFill>
                  <a:srgbClr val="424242">
                    <a:tint val="75000"/>
                  </a:srgbClr>
                </a:solidFill>
              </a:rPr>
              <a:pPr/>
              <a:t>‹#›</a:t>
            </a:fld>
            <a:endParaRPr lang="en-GB">
              <a:solidFill>
                <a:srgbClr val="424242">
                  <a:tint val="75000"/>
                </a:srgbClr>
              </a:solidFill>
            </a:endParaRPr>
          </a:p>
        </p:txBody>
      </p:sp>
    </p:spTree>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570F0A-E2F2-9642-95D9-ABBE2B3216D7}" type="datetimeFigureOut">
              <a:rPr lang="en-GB" smtClean="0">
                <a:solidFill>
                  <a:srgbClr val="424242">
                    <a:tint val="75000"/>
                  </a:srgbClr>
                </a:solidFill>
              </a:rPr>
              <a:pPr/>
              <a:t>23/04/2018</a:t>
            </a:fld>
            <a:endParaRPr lang="en-GB">
              <a:solidFill>
                <a:srgbClr val="424242">
                  <a:tint val="75000"/>
                </a:srgbClr>
              </a:solidFill>
            </a:endParaRPr>
          </a:p>
        </p:txBody>
      </p:sp>
      <p:sp>
        <p:nvSpPr>
          <p:cNvPr id="5" name="Footer Placeholder 4"/>
          <p:cNvSpPr>
            <a:spLocks noGrp="1"/>
          </p:cNvSpPr>
          <p:nvPr>
            <p:ph type="ftr" sz="quarter" idx="11"/>
          </p:nvPr>
        </p:nvSpPr>
        <p:spPr/>
        <p:txBody>
          <a:bodyPr/>
          <a:lstStyle/>
          <a:p>
            <a:endParaRPr lang="en-GB">
              <a:solidFill>
                <a:srgbClr val="424242">
                  <a:tint val="75000"/>
                </a:srgbClr>
              </a:solidFill>
            </a:endParaRPr>
          </a:p>
        </p:txBody>
      </p:sp>
      <p:sp>
        <p:nvSpPr>
          <p:cNvPr id="6" name="Slide Number Placeholder 5"/>
          <p:cNvSpPr>
            <a:spLocks noGrp="1"/>
          </p:cNvSpPr>
          <p:nvPr>
            <p:ph type="sldNum" sz="quarter" idx="12"/>
          </p:nvPr>
        </p:nvSpPr>
        <p:spPr/>
        <p:txBody>
          <a:bodyPr/>
          <a:lstStyle/>
          <a:p>
            <a:fld id="{8C6DA52A-2235-B444-BE63-138204271416}" type="slidenum">
              <a:rPr lang="en-GB" smtClean="0">
                <a:solidFill>
                  <a:srgbClr val="424242">
                    <a:tint val="75000"/>
                  </a:srgbClr>
                </a:solidFill>
              </a:rPr>
              <a:pPr/>
              <a:t>‹#›</a:t>
            </a:fld>
            <a:endParaRPr lang="en-GB">
              <a:solidFill>
                <a:srgbClr val="424242">
                  <a:tint val="75000"/>
                </a:srgbClr>
              </a:solidFill>
            </a:endParaRPr>
          </a:p>
        </p:txBody>
      </p:sp>
    </p:spTree>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57570F0A-E2F2-9642-95D9-ABBE2B3216D7}" type="datetimeFigureOut">
              <a:rPr lang="en-GB" smtClean="0">
                <a:solidFill>
                  <a:srgbClr val="424242">
                    <a:tint val="75000"/>
                  </a:srgbClr>
                </a:solidFill>
              </a:rPr>
              <a:pPr/>
              <a:t>23/04/2018</a:t>
            </a:fld>
            <a:endParaRPr lang="en-GB">
              <a:solidFill>
                <a:srgbClr val="424242">
                  <a:tint val="75000"/>
                </a:srgbClr>
              </a:solidFill>
            </a:endParaRPr>
          </a:p>
        </p:txBody>
      </p:sp>
      <p:sp>
        <p:nvSpPr>
          <p:cNvPr id="6" name="Footer Placeholder 5"/>
          <p:cNvSpPr>
            <a:spLocks noGrp="1"/>
          </p:cNvSpPr>
          <p:nvPr>
            <p:ph type="ftr" sz="quarter" idx="11"/>
          </p:nvPr>
        </p:nvSpPr>
        <p:spPr/>
        <p:txBody>
          <a:bodyPr/>
          <a:lstStyle/>
          <a:p>
            <a:endParaRPr lang="en-GB">
              <a:solidFill>
                <a:srgbClr val="424242">
                  <a:tint val="75000"/>
                </a:srgbClr>
              </a:solidFill>
            </a:endParaRPr>
          </a:p>
        </p:txBody>
      </p:sp>
      <p:sp>
        <p:nvSpPr>
          <p:cNvPr id="7" name="Slide Number Placeholder 6"/>
          <p:cNvSpPr>
            <a:spLocks noGrp="1"/>
          </p:cNvSpPr>
          <p:nvPr>
            <p:ph type="sldNum" sz="quarter" idx="12"/>
          </p:nvPr>
        </p:nvSpPr>
        <p:spPr/>
        <p:txBody>
          <a:bodyPr/>
          <a:lstStyle/>
          <a:p>
            <a:fld id="{8C6DA52A-2235-B444-BE63-138204271416}" type="slidenum">
              <a:rPr lang="en-GB" smtClean="0">
                <a:solidFill>
                  <a:srgbClr val="424242">
                    <a:tint val="75000"/>
                  </a:srgbClr>
                </a:solidFill>
              </a:rPr>
              <a:pPr/>
              <a:t>‹#›</a:t>
            </a:fld>
            <a:endParaRPr lang="en-GB">
              <a:solidFill>
                <a:srgbClr val="424242">
                  <a:tint val="75000"/>
                </a:srgbClr>
              </a:solidFill>
            </a:endParaRPr>
          </a:p>
        </p:txBody>
      </p:sp>
    </p:spTree>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57570F0A-E2F2-9642-95D9-ABBE2B3216D7}" type="datetimeFigureOut">
              <a:rPr lang="en-GB" smtClean="0">
                <a:solidFill>
                  <a:srgbClr val="424242">
                    <a:tint val="75000"/>
                  </a:srgbClr>
                </a:solidFill>
              </a:rPr>
              <a:pPr/>
              <a:t>23/04/2018</a:t>
            </a:fld>
            <a:endParaRPr lang="en-GB">
              <a:solidFill>
                <a:srgbClr val="424242">
                  <a:tint val="75000"/>
                </a:srgbClr>
              </a:solidFill>
            </a:endParaRPr>
          </a:p>
        </p:txBody>
      </p:sp>
      <p:sp>
        <p:nvSpPr>
          <p:cNvPr id="8" name="Footer Placeholder 7"/>
          <p:cNvSpPr>
            <a:spLocks noGrp="1"/>
          </p:cNvSpPr>
          <p:nvPr>
            <p:ph type="ftr" sz="quarter" idx="11"/>
          </p:nvPr>
        </p:nvSpPr>
        <p:spPr/>
        <p:txBody>
          <a:bodyPr/>
          <a:lstStyle/>
          <a:p>
            <a:endParaRPr lang="en-GB">
              <a:solidFill>
                <a:srgbClr val="424242">
                  <a:tint val="75000"/>
                </a:srgbClr>
              </a:solidFill>
            </a:endParaRPr>
          </a:p>
        </p:txBody>
      </p:sp>
      <p:sp>
        <p:nvSpPr>
          <p:cNvPr id="9" name="Slide Number Placeholder 8"/>
          <p:cNvSpPr>
            <a:spLocks noGrp="1"/>
          </p:cNvSpPr>
          <p:nvPr>
            <p:ph type="sldNum" sz="quarter" idx="12"/>
          </p:nvPr>
        </p:nvSpPr>
        <p:spPr/>
        <p:txBody>
          <a:bodyPr/>
          <a:lstStyle/>
          <a:p>
            <a:fld id="{8C6DA52A-2235-B444-BE63-138204271416}" type="slidenum">
              <a:rPr lang="en-GB" smtClean="0">
                <a:solidFill>
                  <a:srgbClr val="424242">
                    <a:tint val="75000"/>
                  </a:srgbClr>
                </a:solidFill>
              </a:rPr>
              <a:pPr/>
              <a:t>‹#›</a:t>
            </a:fld>
            <a:endParaRPr lang="en-GB">
              <a:solidFill>
                <a:srgbClr val="424242">
                  <a:tint val="75000"/>
                </a:srgbClr>
              </a:solidFill>
            </a:endParaRPr>
          </a:p>
        </p:txBody>
      </p:sp>
    </p:spTree>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57570F0A-E2F2-9642-95D9-ABBE2B3216D7}" type="datetimeFigureOut">
              <a:rPr lang="en-GB" smtClean="0">
                <a:solidFill>
                  <a:srgbClr val="424242">
                    <a:tint val="75000"/>
                  </a:srgbClr>
                </a:solidFill>
              </a:rPr>
              <a:pPr/>
              <a:t>23/04/2018</a:t>
            </a:fld>
            <a:endParaRPr lang="en-GB">
              <a:solidFill>
                <a:srgbClr val="424242">
                  <a:tint val="75000"/>
                </a:srgbClr>
              </a:solidFill>
            </a:endParaRPr>
          </a:p>
        </p:txBody>
      </p:sp>
      <p:sp>
        <p:nvSpPr>
          <p:cNvPr id="4" name="Footer Placeholder 3"/>
          <p:cNvSpPr>
            <a:spLocks noGrp="1"/>
          </p:cNvSpPr>
          <p:nvPr>
            <p:ph type="ftr" sz="quarter" idx="11"/>
          </p:nvPr>
        </p:nvSpPr>
        <p:spPr/>
        <p:txBody>
          <a:bodyPr/>
          <a:lstStyle/>
          <a:p>
            <a:endParaRPr lang="en-GB">
              <a:solidFill>
                <a:srgbClr val="424242">
                  <a:tint val="75000"/>
                </a:srgbClr>
              </a:solidFill>
            </a:endParaRPr>
          </a:p>
        </p:txBody>
      </p:sp>
      <p:sp>
        <p:nvSpPr>
          <p:cNvPr id="5" name="Slide Number Placeholder 4"/>
          <p:cNvSpPr>
            <a:spLocks noGrp="1"/>
          </p:cNvSpPr>
          <p:nvPr>
            <p:ph type="sldNum" sz="quarter" idx="12"/>
          </p:nvPr>
        </p:nvSpPr>
        <p:spPr/>
        <p:txBody>
          <a:bodyPr/>
          <a:lstStyle/>
          <a:p>
            <a:fld id="{8C6DA52A-2235-B444-BE63-138204271416}" type="slidenum">
              <a:rPr lang="en-GB" smtClean="0">
                <a:solidFill>
                  <a:srgbClr val="424242">
                    <a:tint val="75000"/>
                  </a:srgbClr>
                </a:solidFill>
              </a:rPr>
              <a:pPr/>
              <a:t>‹#›</a:t>
            </a:fld>
            <a:endParaRPr lang="en-GB">
              <a:solidFill>
                <a:srgbClr val="424242">
                  <a:tint val="75000"/>
                </a:srgbClr>
              </a:solidFill>
            </a:endParaRPr>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570F0A-E2F2-9642-95D9-ABBE2B3216D7}" type="datetimeFigureOut">
              <a:rPr lang="en-GB" smtClean="0">
                <a:solidFill>
                  <a:srgbClr val="424242">
                    <a:tint val="75000"/>
                  </a:srgbClr>
                </a:solidFill>
              </a:rPr>
              <a:pPr/>
              <a:t>23/04/2018</a:t>
            </a:fld>
            <a:endParaRPr lang="en-GB">
              <a:solidFill>
                <a:srgbClr val="424242">
                  <a:tint val="75000"/>
                </a:srgbClr>
              </a:solidFill>
            </a:endParaRPr>
          </a:p>
        </p:txBody>
      </p:sp>
      <p:sp>
        <p:nvSpPr>
          <p:cNvPr id="3" name="Footer Placeholder 2"/>
          <p:cNvSpPr>
            <a:spLocks noGrp="1"/>
          </p:cNvSpPr>
          <p:nvPr>
            <p:ph type="ftr" sz="quarter" idx="11"/>
          </p:nvPr>
        </p:nvSpPr>
        <p:spPr/>
        <p:txBody>
          <a:bodyPr/>
          <a:lstStyle/>
          <a:p>
            <a:endParaRPr lang="en-GB">
              <a:solidFill>
                <a:srgbClr val="424242">
                  <a:tint val="75000"/>
                </a:srgbClr>
              </a:solidFill>
            </a:endParaRPr>
          </a:p>
        </p:txBody>
      </p:sp>
      <p:sp>
        <p:nvSpPr>
          <p:cNvPr id="4" name="Slide Number Placeholder 3"/>
          <p:cNvSpPr>
            <a:spLocks noGrp="1"/>
          </p:cNvSpPr>
          <p:nvPr>
            <p:ph type="sldNum" sz="quarter" idx="12"/>
          </p:nvPr>
        </p:nvSpPr>
        <p:spPr/>
        <p:txBody>
          <a:bodyPr/>
          <a:lstStyle/>
          <a:p>
            <a:fld id="{8C6DA52A-2235-B444-BE63-138204271416}" type="slidenum">
              <a:rPr lang="en-GB" smtClean="0">
                <a:solidFill>
                  <a:srgbClr val="424242">
                    <a:tint val="75000"/>
                  </a:srgbClr>
                </a:solidFill>
              </a:rPr>
              <a:pPr/>
              <a:t>‹#›</a:t>
            </a:fld>
            <a:endParaRPr lang="en-GB">
              <a:solidFill>
                <a:srgbClr val="424242">
                  <a:tint val="75000"/>
                </a:srgbClr>
              </a:solidFill>
            </a:endParaRPr>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570F0A-E2F2-9642-95D9-ABBE2B3216D7}" type="datetimeFigureOut">
              <a:rPr lang="en-GB" smtClean="0">
                <a:solidFill>
                  <a:srgbClr val="424242">
                    <a:tint val="75000"/>
                  </a:srgbClr>
                </a:solidFill>
              </a:rPr>
              <a:pPr/>
              <a:t>23/04/2018</a:t>
            </a:fld>
            <a:endParaRPr lang="en-GB">
              <a:solidFill>
                <a:srgbClr val="424242">
                  <a:tint val="75000"/>
                </a:srgbClr>
              </a:solidFill>
            </a:endParaRPr>
          </a:p>
        </p:txBody>
      </p:sp>
      <p:sp>
        <p:nvSpPr>
          <p:cNvPr id="6" name="Footer Placeholder 5"/>
          <p:cNvSpPr>
            <a:spLocks noGrp="1"/>
          </p:cNvSpPr>
          <p:nvPr>
            <p:ph type="ftr" sz="quarter" idx="11"/>
          </p:nvPr>
        </p:nvSpPr>
        <p:spPr/>
        <p:txBody>
          <a:bodyPr/>
          <a:lstStyle/>
          <a:p>
            <a:endParaRPr lang="en-GB">
              <a:solidFill>
                <a:srgbClr val="424242">
                  <a:tint val="75000"/>
                </a:srgbClr>
              </a:solidFill>
            </a:endParaRPr>
          </a:p>
        </p:txBody>
      </p:sp>
      <p:sp>
        <p:nvSpPr>
          <p:cNvPr id="7" name="Slide Number Placeholder 6"/>
          <p:cNvSpPr>
            <a:spLocks noGrp="1"/>
          </p:cNvSpPr>
          <p:nvPr>
            <p:ph type="sldNum" sz="quarter" idx="12"/>
          </p:nvPr>
        </p:nvSpPr>
        <p:spPr/>
        <p:txBody>
          <a:bodyPr/>
          <a:lstStyle/>
          <a:p>
            <a:fld id="{8C6DA52A-2235-B444-BE63-138204271416}" type="slidenum">
              <a:rPr lang="en-GB" smtClean="0">
                <a:solidFill>
                  <a:srgbClr val="424242">
                    <a:tint val="75000"/>
                  </a:srgbClr>
                </a:solidFill>
              </a:rPr>
              <a:pPr/>
              <a:t>‹#›</a:t>
            </a:fld>
            <a:endParaRPr lang="en-GB">
              <a:solidFill>
                <a:srgbClr val="424242">
                  <a:tint val="75000"/>
                </a:srgbClr>
              </a:solidFill>
            </a:endParaRPr>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lumMod val="75000"/>
                    <a:lumOff val="25000"/>
                  </a:schemeClr>
                </a:solidFill>
                <a:latin typeface="Espresso Dolce" charset="0"/>
                <a:ea typeface="Espresso Dolce" charset="0"/>
                <a:cs typeface="Espresso Dolce" charset="0"/>
              </a:defRPr>
            </a:lvl1pPr>
          </a:lstStyle>
          <a:p>
            <a:r>
              <a:rPr lang="en-US" dirty="0"/>
              <a:t>Click to edit Master title style</a:t>
            </a:r>
          </a:p>
        </p:txBody>
      </p:sp>
      <p:sp>
        <p:nvSpPr>
          <p:cNvPr id="3" name="Content Placeholder 2"/>
          <p:cNvSpPr>
            <a:spLocks noGrp="1"/>
          </p:cNvSpPr>
          <p:nvPr>
            <p:ph idx="1" hasCustomPrompt="1"/>
          </p:nvPr>
        </p:nvSpPr>
        <p:spPr/>
        <p:txBody>
          <a:bodyPr/>
          <a:lstStyle>
            <a:lvl1pPr>
              <a:defRPr baseline="0">
                <a:solidFill>
                  <a:schemeClr val="tx1">
                    <a:lumMod val="75000"/>
                    <a:lumOff val="25000"/>
                  </a:schemeClr>
                </a:solidFill>
                <a:latin typeface="Century Gothic" charset="0"/>
                <a:ea typeface="Century Gothic" charset="0"/>
                <a:cs typeface="Century Gothic" charset="0"/>
              </a:defRPr>
            </a:lvl1pPr>
            <a:lvl2pPr>
              <a:defRPr>
                <a:solidFill>
                  <a:schemeClr val="tx1">
                    <a:lumMod val="75000"/>
                    <a:lumOff val="25000"/>
                  </a:schemeClr>
                </a:solidFill>
                <a:latin typeface="Century Gothic" charset="0"/>
                <a:ea typeface="Century Gothic" charset="0"/>
                <a:cs typeface="Century Gothic" charset="0"/>
              </a:defRPr>
            </a:lvl2pPr>
            <a:lvl3pPr>
              <a:defRPr>
                <a:solidFill>
                  <a:schemeClr val="tx1">
                    <a:lumMod val="75000"/>
                    <a:lumOff val="25000"/>
                  </a:schemeClr>
                </a:solidFill>
                <a:latin typeface="Century Gothic" charset="0"/>
                <a:ea typeface="Century Gothic" charset="0"/>
                <a:cs typeface="Century Gothic" charset="0"/>
              </a:defRPr>
            </a:lvl3pPr>
            <a:lvl4pPr>
              <a:defRPr>
                <a:solidFill>
                  <a:schemeClr val="tx1">
                    <a:lumMod val="75000"/>
                    <a:lumOff val="25000"/>
                  </a:schemeClr>
                </a:solidFill>
                <a:latin typeface="Century Gothic" charset="0"/>
                <a:ea typeface="Century Gothic" charset="0"/>
                <a:cs typeface="Century Gothic" charset="0"/>
              </a:defRPr>
            </a:lvl4pPr>
            <a:lvl5pPr>
              <a:defRPr>
                <a:solidFill>
                  <a:schemeClr val="tx1">
                    <a:lumMod val="75000"/>
                    <a:lumOff val="25000"/>
                  </a:schemeClr>
                </a:solidFill>
                <a:latin typeface="Century Gothic" charset="0"/>
                <a:ea typeface="Century Gothic" charset="0"/>
                <a:cs typeface="Century Gothic" charset="0"/>
              </a:defRPr>
            </a:lvl5pPr>
          </a:lstStyle>
          <a:p>
            <a:pPr lvl="0"/>
            <a:r>
              <a:rPr lang="en-US" dirty="0"/>
              <a:t>Century Gothic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570F0A-E2F2-9642-95D9-ABBE2B3216D7}" type="datetimeFigureOut">
              <a:rPr lang="en-GB" smtClean="0">
                <a:solidFill>
                  <a:srgbClr val="424242">
                    <a:tint val="75000"/>
                  </a:srgbClr>
                </a:solidFill>
              </a:rPr>
              <a:pPr/>
              <a:t>23/04/2018</a:t>
            </a:fld>
            <a:endParaRPr lang="en-GB">
              <a:solidFill>
                <a:srgbClr val="424242">
                  <a:tint val="75000"/>
                </a:srgbClr>
              </a:solidFill>
            </a:endParaRPr>
          </a:p>
        </p:txBody>
      </p:sp>
      <p:sp>
        <p:nvSpPr>
          <p:cNvPr id="6" name="Footer Placeholder 5"/>
          <p:cNvSpPr>
            <a:spLocks noGrp="1"/>
          </p:cNvSpPr>
          <p:nvPr>
            <p:ph type="ftr" sz="quarter" idx="11"/>
          </p:nvPr>
        </p:nvSpPr>
        <p:spPr/>
        <p:txBody>
          <a:bodyPr/>
          <a:lstStyle/>
          <a:p>
            <a:endParaRPr lang="en-GB">
              <a:solidFill>
                <a:srgbClr val="424242">
                  <a:tint val="75000"/>
                </a:srgbClr>
              </a:solidFill>
            </a:endParaRPr>
          </a:p>
        </p:txBody>
      </p:sp>
      <p:sp>
        <p:nvSpPr>
          <p:cNvPr id="7" name="Slide Number Placeholder 6"/>
          <p:cNvSpPr>
            <a:spLocks noGrp="1"/>
          </p:cNvSpPr>
          <p:nvPr>
            <p:ph type="sldNum" sz="quarter" idx="12"/>
          </p:nvPr>
        </p:nvSpPr>
        <p:spPr/>
        <p:txBody>
          <a:bodyPr/>
          <a:lstStyle/>
          <a:p>
            <a:fld id="{8C6DA52A-2235-B444-BE63-138204271416}" type="slidenum">
              <a:rPr lang="en-GB" smtClean="0">
                <a:solidFill>
                  <a:srgbClr val="424242">
                    <a:tint val="75000"/>
                  </a:srgbClr>
                </a:solidFill>
              </a:rPr>
              <a:pPr/>
              <a:t>‹#›</a:t>
            </a:fld>
            <a:endParaRPr lang="en-GB">
              <a:solidFill>
                <a:srgbClr val="424242">
                  <a:tint val="75000"/>
                </a:srgbClr>
              </a:solidFill>
            </a:endParaRPr>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57570F0A-E2F2-9642-95D9-ABBE2B3216D7}" type="datetimeFigureOut">
              <a:rPr lang="en-GB" smtClean="0">
                <a:solidFill>
                  <a:srgbClr val="424242">
                    <a:tint val="75000"/>
                  </a:srgbClr>
                </a:solidFill>
              </a:rPr>
              <a:pPr/>
              <a:t>23/04/2018</a:t>
            </a:fld>
            <a:endParaRPr lang="en-GB">
              <a:solidFill>
                <a:srgbClr val="424242">
                  <a:tint val="75000"/>
                </a:srgbClr>
              </a:solidFill>
            </a:endParaRPr>
          </a:p>
        </p:txBody>
      </p:sp>
      <p:sp>
        <p:nvSpPr>
          <p:cNvPr id="5" name="Footer Placeholder 4"/>
          <p:cNvSpPr>
            <a:spLocks noGrp="1"/>
          </p:cNvSpPr>
          <p:nvPr>
            <p:ph type="ftr" sz="quarter" idx="11"/>
          </p:nvPr>
        </p:nvSpPr>
        <p:spPr/>
        <p:txBody>
          <a:bodyPr/>
          <a:lstStyle/>
          <a:p>
            <a:endParaRPr lang="en-GB">
              <a:solidFill>
                <a:srgbClr val="424242">
                  <a:tint val="75000"/>
                </a:srgbClr>
              </a:solidFill>
            </a:endParaRPr>
          </a:p>
        </p:txBody>
      </p:sp>
      <p:sp>
        <p:nvSpPr>
          <p:cNvPr id="6" name="Slide Number Placeholder 5"/>
          <p:cNvSpPr>
            <a:spLocks noGrp="1"/>
          </p:cNvSpPr>
          <p:nvPr>
            <p:ph type="sldNum" sz="quarter" idx="12"/>
          </p:nvPr>
        </p:nvSpPr>
        <p:spPr/>
        <p:txBody>
          <a:bodyPr/>
          <a:lstStyle/>
          <a:p>
            <a:fld id="{8C6DA52A-2235-B444-BE63-138204271416}" type="slidenum">
              <a:rPr lang="en-GB" smtClean="0">
                <a:solidFill>
                  <a:srgbClr val="424242">
                    <a:tint val="75000"/>
                  </a:srgbClr>
                </a:solidFill>
              </a:rPr>
              <a:pPr/>
              <a:t>‹#›</a:t>
            </a:fld>
            <a:endParaRPr lang="en-GB">
              <a:solidFill>
                <a:srgbClr val="424242">
                  <a:tint val="75000"/>
                </a:srgbClr>
              </a:solidFill>
            </a:endParaRPr>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57570F0A-E2F2-9642-95D9-ABBE2B3216D7}" type="datetimeFigureOut">
              <a:rPr lang="en-GB" smtClean="0">
                <a:solidFill>
                  <a:srgbClr val="424242">
                    <a:tint val="75000"/>
                  </a:srgbClr>
                </a:solidFill>
              </a:rPr>
              <a:pPr/>
              <a:t>23/04/2018</a:t>
            </a:fld>
            <a:endParaRPr lang="en-GB">
              <a:solidFill>
                <a:srgbClr val="424242">
                  <a:tint val="75000"/>
                </a:srgbClr>
              </a:solidFill>
            </a:endParaRPr>
          </a:p>
        </p:txBody>
      </p:sp>
      <p:sp>
        <p:nvSpPr>
          <p:cNvPr id="5" name="Footer Placeholder 4"/>
          <p:cNvSpPr>
            <a:spLocks noGrp="1"/>
          </p:cNvSpPr>
          <p:nvPr>
            <p:ph type="ftr" sz="quarter" idx="11"/>
          </p:nvPr>
        </p:nvSpPr>
        <p:spPr/>
        <p:txBody>
          <a:bodyPr/>
          <a:lstStyle/>
          <a:p>
            <a:endParaRPr lang="en-GB">
              <a:solidFill>
                <a:srgbClr val="424242">
                  <a:tint val="75000"/>
                </a:srgbClr>
              </a:solidFill>
            </a:endParaRPr>
          </a:p>
        </p:txBody>
      </p:sp>
      <p:sp>
        <p:nvSpPr>
          <p:cNvPr id="6" name="Slide Number Placeholder 5"/>
          <p:cNvSpPr>
            <a:spLocks noGrp="1"/>
          </p:cNvSpPr>
          <p:nvPr>
            <p:ph type="sldNum" sz="quarter" idx="12"/>
          </p:nvPr>
        </p:nvSpPr>
        <p:spPr/>
        <p:txBody>
          <a:bodyPr/>
          <a:lstStyle/>
          <a:p>
            <a:fld id="{8C6DA52A-2235-B444-BE63-138204271416}" type="slidenum">
              <a:rPr lang="en-GB" smtClean="0">
                <a:solidFill>
                  <a:srgbClr val="424242">
                    <a:tint val="75000"/>
                  </a:srgbClr>
                </a:solidFill>
              </a:rPr>
              <a:pPr/>
              <a:t>‹#›</a:t>
            </a:fld>
            <a:endParaRPr lang="en-GB">
              <a:solidFill>
                <a:srgbClr val="424242">
                  <a:tint val="75000"/>
                </a:srgbClr>
              </a:solidFill>
            </a:endParaRPr>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atin typeface="Espresso Dolce" charset="0"/>
                <a:ea typeface="Espresso Dolce" charset="0"/>
                <a:cs typeface="Espresso Dolce" charset="0"/>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Century Gothic" charset="0"/>
                <a:ea typeface="Century Gothic" charset="0"/>
                <a:cs typeface="Century Gothic"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atin typeface="Espresso Dolce" charset="0"/>
                <a:ea typeface="Espresso Dolce" charset="0"/>
                <a:cs typeface="Espresso Dolce"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84698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608562"/>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C56757-F0DC-4946-8E9A-D3C1ABE2C4FF}" type="datetimeFigureOut">
              <a:rPr lang="en-US" smtClean="0">
                <a:solidFill>
                  <a:prstClr val="black">
                    <a:tint val="75000"/>
                  </a:prstClr>
                </a:solidFill>
              </a:rPr>
              <a:pPr/>
              <a:t>4/23/18</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8874FD-FFC5-764F-A97B-E52B0223AEB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434473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000" kern="1200">
          <a:solidFill>
            <a:schemeClr val="tx1"/>
          </a:solidFill>
          <a:latin typeface="Espresso Dolce" charset="0"/>
          <a:ea typeface="Espresso Dolce" charset="0"/>
          <a:cs typeface="Espresso Dolce"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Century Gothic" charset="0"/>
          <a:ea typeface="Century Gothic" charset="0"/>
          <a:cs typeface="Century Gothic"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Century Gothic" charset="0"/>
          <a:ea typeface="Century Gothic" charset="0"/>
          <a:cs typeface="Century Gothic"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Century Gothic" charset="0"/>
          <a:ea typeface="Century Gothic" charset="0"/>
          <a:cs typeface="Century Gothic"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Century Gothic" charset="0"/>
          <a:ea typeface="Century Gothic" charset="0"/>
          <a:cs typeface="Century Gothic"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Century Gothic" charset="0"/>
          <a:ea typeface="Century Gothic" charset="0"/>
          <a:cs typeface="Century Gothic"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808508" cy="713289"/>
          </a:xfrm>
          <a:prstGeom prst="rect">
            <a:avLst/>
          </a:prstGeom>
        </p:spPr>
        <p:txBody>
          <a:bodyPr vert="horz" lIns="91440" tIns="45720" rIns="91440" bIns="45720" rtlCol="0" anchor="ctr">
            <a:normAutofit/>
          </a:bodyPr>
          <a:lstStyle/>
          <a:p>
            <a:r>
              <a:rPr lang="en-US"/>
              <a:t>Click to edit Master title style</a:t>
            </a:r>
            <a:endParaRPr lang="en-GB" dirty="0"/>
          </a:p>
        </p:txBody>
      </p:sp>
      <p:sp>
        <p:nvSpPr>
          <p:cNvPr id="3" name="Text Placeholder 2"/>
          <p:cNvSpPr>
            <a:spLocks noGrp="1"/>
          </p:cNvSpPr>
          <p:nvPr>
            <p:ph type="body" idx="1"/>
          </p:nvPr>
        </p:nvSpPr>
        <p:spPr>
          <a:xfrm>
            <a:off x="838200" y="1362326"/>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Open Sans Light" charset="0"/>
              </a:defRPr>
            </a:lvl1pPr>
          </a:lstStyle>
          <a:p>
            <a:fld id="{57570F0A-E2F2-9642-95D9-ABBE2B3216D7}" type="datetimeFigureOut">
              <a:rPr lang="en-GB" smtClean="0">
                <a:solidFill>
                  <a:srgbClr val="424242">
                    <a:tint val="75000"/>
                  </a:srgbClr>
                </a:solidFill>
              </a:rPr>
              <a:pPr/>
              <a:t>23/04/2018</a:t>
            </a:fld>
            <a:endParaRPr lang="en-GB" dirty="0">
              <a:solidFill>
                <a:srgbClr val="424242">
                  <a:tint val="75000"/>
                </a:srgb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Open Sans Light" charset="0"/>
              </a:defRPr>
            </a:lvl1pPr>
          </a:lstStyle>
          <a:p>
            <a:endParaRPr lang="en-GB" dirty="0">
              <a:solidFill>
                <a:srgbClr val="424242">
                  <a:tint val="75000"/>
                </a:srgb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Open Sans Light" charset="0"/>
              </a:defRPr>
            </a:lvl1pPr>
          </a:lstStyle>
          <a:p>
            <a:fld id="{8C6DA52A-2235-B444-BE63-138204271416}" type="slidenum">
              <a:rPr lang="en-GB" smtClean="0">
                <a:solidFill>
                  <a:srgbClr val="424242">
                    <a:tint val="75000"/>
                  </a:srgbClr>
                </a:solidFill>
              </a:rPr>
              <a:pPr/>
              <a:t>‹#›</a:t>
            </a:fld>
            <a:endParaRPr lang="en-GB" dirty="0">
              <a:solidFill>
                <a:srgbClr val="424242">
                  <a:tint val="75000"/>
                </a:srgbClr>
              </a:solidFill>
            </a:endParaRPr>
          </a:p>
        </p:txBody>
      </p:sp>
    </p:spTree>
    <p:extLst>
      <p:ext uri="{BB962C8B-B14F-4D97-AF65-F5344CB8AC3E}">
        <p14:creationId xmlns:p14="http://schemas.microsoft.com/office/powerpoint/2010/main" val="144738076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600" kern="1200">
          <a:solidFill>
            <a:schemeClr val="tx1"/>
          </a:solidFill>
          <a:latin typeface="Open Sans" charset="0"/>
          <a:ea typeface="Open Sans" charset="0"/>
          <a:cs typeface="Open Sans" charset="0"/>
        </a:defRPr>
      </a:lvl1pPr>
    </p:titleStyle>
    <p:bodyStyle>
      <a:lvl1pPr marL="228600" indent="-228600" algn="l" defTabSz="914400" rtl="0" eaLnBrk="1" latinLnBrk="0" hangingPunct="1">
        <a:lnSpc>
          <a:spcPct val="90000"/>
        </a:lnSpc>
        <a:spcBef>
          <a:spcPts val="1000"/>
        </a:spcBef>
        <a:buClr>
          <a:srgbClr val="00A3DB"/>
        </a:buClr>
        <a:buFont typeface="Arial"/>
        <a:buChar char="•"/>
        <a:defRPr sz="2400" b="0" i="0" kern="1200">
          <a:solidFill>
            <a:schemeClr val="tx1"/>
          </a:solidFill>
          <a:latin typeface="Open Sans Light" charset="0"/>
          <a:ea typeface="Open Sans Light" charset="0"/>
          <a:cs typeface="Open Sans Light" charset="0"/>
        </a:defRPr>
      </a:lvl1pPr>
      <a:lvl2pPr marL="685800" indent="-228600" algn="l" defTabSz="914400" rtl="0" eaLnBrk="1" latinLnBrk="0" hangingPunct="1">
        <a:lnSpc>
          <a:spcPct val="90000"/>
        </a:lnSpc>
        <a:spcBef>
          <a:spcPts val="500"/>
        </a:spcBef>
        <a:buClr>
          <a:srgbClr val="00A3DB"/>
        </a:buClr>
        <a:buFont typeface="Arial"/>
        <a:buChar char="•"/>
        <a:defRPr sz="2000" b="0" i="0" kern="1200">
          <a:solidFill>
            <a:schemeClr val="tx1"/>
          </a:solidFill>
          <a:latin typeface="Open Sans Light" charset="0"/>
          <a:ea typeface="Open Sans Light" charset="0"/>
          <a:cs typeface="Open Sans Light" charset="0"/>
        </a:defRPr>
      </a:lvl2pPr>
      <a:lvl3pPr marL="1143000" indent="-228600" algn="l" defTabSz="914400" rtl="0" eaLnBrk="1" latinLnBrk="0" hangingPunct="1">
        <a:lnSpc>
          <a:spcPct val="90000"/>
        </a:lnSpc>
        <a:spcBef>
          <a:spcPts val="500"/>
        </a:spcBef>
        <a:buClr>
          <a:srgbClr val="00A3DB"/>
        </a:buClr>
        <a:buFont typeface="Arial"/>
        <a:buChar char="•"/>
        <a:defRPr sz="1800" b="0" i="0" kern="1200">
          <a:solidFill>
            <a:schemeClr val="tx1"/>
          </a:solidFill>
          <a:latin typeface="Open Sans Light" charset="0"/>
          <a:ea typeface="Open Sans Light" charset="0"/>
          <a:cs typeface="Open Sans Light" charset="0"/>
        </a:defRPr>
      </a:lvl3pPr>
      <a:lvl4pPr marL="1600200" indent="-228600" algn="l" defTabSz="914400" rtl="0" eaLnBrk="1" latinLnBrk="0" hangingPunct="1">
        <a:lnSpc>
          <a:spcPct val="90000"/>
        </a:lnSpc>
        <a:spcBef>
          <a:spcPts val="500"/>
        </a:spcBef>
        <a:buClr>
          <a:srgbClr val="00A3DB"/>
        </a:buClr>
        <a:buFont typeface="Arial"/>
        <a:buChar char="•"/>
        <a:defRPr sz="1600" b="0" i="0" kern="1200">
          <a:solidFill>
            <a:schemeClr val="tx1"/>
          </a:solidFill>
          <a:latin typeface="Open Sans Light" charset="0"/>
          <a:ea typeface="Open Sans Light" charset="0"/>
          <a:cs typeface="Open Sans Light" charset="0"/>
        </a:defRPr>
      </a:lvl4pPr>
      <a:lvl5pPr marL="2057400" indent="-228600" algn="l" defTabSz="914400" rtl="0" eaLnBrk="1" latinLnBrk="0" hangingPunct="1">
        <a:lnSpc>
          <a:spcPct val="90000"/>
        </a:lnSpc>
        <a:spcBef>
          <a:spcPts val="500"/>
        </a:spcBef>
        <a:buClr>
          <a:srgbClr val="00A3DB"/>
        </a:buClr>
        <a:buFont typeface="Arial"/>
        <a:buChar char="•"/>
        <a:defRPr sz="1600" b="0" i="0" kern="1200">
          <a:solidFill>
            <a:schemeClr val="tx1"/>
          </a:solidFill>
          <a:latin typeface="Open Sans Light" charset="0"/>
          <a:ea typeface="Open Sans Light" charset="0"/>
          <a:cs typeface="Open Sans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diagramLayout" Target="../diagrams/layout1.xml"/><Relationship Id="rId7" Type="http://schemas.openxmlformats.org/officeDocument/2006/relationships/image" Target="../media/image18.png"/><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6.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0.png"/><Relationship Id="rId4" Type="http://schemas.microsoft.com/office/2007/relationships/hdphoto" Target="../media/hdphoto3.wdp"/></Relationships>
</file>

<file path=ppt/slides/_rels/slide2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32.png"/><Relationship Id="rId4" Type="http://schemas.openxmlformats.org/officeDocument/2006/relationships/image" Target="../media/image31.jpeg"/></Relationships>
</file>

<file path=ppt/slides/_rels/slide2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3.jpeg"/><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4.tiff"/><Relationship Id="rId1" Type="http://schemas.openxmlformats.org/officeDocument/2006/relationships/slideLayout" Target="../slideLayouts/slideLayout17.xml"/><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Layout" Target="../slideLayouts/slideLayout13.xml"/><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1.xml"/><Relationship Id="rId5" Type="http://schemas.openxmlformats.org/officeDocument/2006/relationships/image" Target="../media/image6.png"/><Relationship Id="rId4" Type="http://schemas.openxmlformats.org/officeDocument/2006/relationships/image" Target="../media/image5.jpeg"/></Relationships>
</file>

<file path=ppt/slides/_rels/slide30.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38.tiff"/><Relationship Id="rId5" Type="http://schemas.openxmlformats.org/officeDocument/2006/relationships/image" Target="../media/image32.png"/><Relationship Id="rId4" Type="http://schemas.openxmlformats.org/officeDocument/2006/relationships/image" Target="../media/image31.jpeg"/></Relationships>
</file>

<file path=ppt/slides/_rels/slide31.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40.tiff"/><Relationship Id="rId2" Type="http://schemas.openxmlformats.org/officeDocument/2006/relationships/notesSlide" Target="../notesSlides/notesSlide15.xml"/><Relationship Id="rId1" Type="http://schemas.openxmlformats.org/officeDocument/2006/relationships/slideLayout" Target="../slideLayouts/slideLayout18.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41.tiff"/></Relationships>
</file>

<file path=ppt/slides/_rels/slide34.xml.rels><?xml version="1.0" encoding="UTF-8" standalone="yes"?>
<Relationships xmlns="http://schemas.openxmlformats.org/package/2006/relationships"><Relationship Id="rId3" Type="http://schemas.openxmlformats.org/officeDocument/2006/relationships/image" Target="../media/image42.tiff"/><Relationship Id="rId2" Type="http://schemas.openxmlformats.org/officeDocument/2006/relationships/image" Target="../media/image37.png"/><Relationship Id="rId1" Type="http://schemas.openxmlformats.org/officeDocument/2006/relationships/slideLayout" Target="../slideLayouts/slideLayout13.xml"/><Relationship Id="rId4" Type="http://schemas.openxmlformats.org/officeDocument/2006/relationships/image" Target="../media/image43.tiff"/></Relationships>
</file>

<file path=ppt/slides/_rels/slide3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7.xml"/><Relationship Id="rId1" Type="http://schemas.openxmlformats.org/officeDocument/2006/relationships/slideLayout" Target="../slideLayouts/slideLayout13.xml"/><Relationship Id="rId6" Type="http://schemas.openxmlformats.org/officeDocument/2006/relationships/image" Target="../media/image24.png"/><Relationship Id="rId5" Type="http://schemas.openxmlformats.org/officeDocument/2006/relationships/image" Target="../media/image32.png"/><Relationship Id="rId4" Type="http://schemas.openxmlformats.org/officeDocument/2006/relationships/image" Target="../media/image31.jpeg"/></Relationships>
</file>

<file path=ppt/slides/_rels/slide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45.png"/><Relationship Id="rId7" Type="http://schemas.openxmlformats.org/officeDocument/2006/relationships/diagramColors" Target="../diagrams/colors2.xml"/><Relationship Id="rId2" Type="http://schemas.openxmlformats.org/officeDocument/2006/relationships/image" Target="../media/image44.jpeg"/><Relationship Id="rId1" Type="http://schemas.openxmlformats.org/officeDocument/2006/relationships/slideLayout" Target="../slideLayouts/slideLayout2.xml"/><Relationship Id="rId6" Type="http://schemas.openxmlformats.org/officeDocument/2006/relationships/diagramQuickStyle" Target="../diagrams/quickStyle2.xml"/><Relationship Id="rId11" Type="http://schemas.openxmlformats.org/officeDocument/2006/relationships/image" Target="../media/image15.png"/><Relationship Id="rId5" Type="http://schemas.openxmlformats.org/officeDocument/2006/relationships/diagramLayout" Target="../diagrams/layout2.xml"/><Relationship Id="rId10" Type="http://schemas.microsoft.com/office/2007/relationships/hdphoto" Target="../media/hdphoto4.wdp"/><Relationship Id="rId4" Type="http://schemas.openxmlformats.org/officeDocument/2006/relationships/diagramData" Target="../diagrams/data2.xml"/><Relationship Id="rId9" Type="http://schemas.openxmlformats.org/officeDocument/2006/relationships/image" Target="../media/image46.png"/></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8" Type="http://schemas.openxmlformats.org/officeDocument/2006/relationships/image" Target="../media/image51.jpeg"/><Relationship Id="rId3" Type="http://schemas.openxmlformats.org/officeDocument/2006/relationships/image" Target="../media/image48.jpeg"/><Relationship Id="rId7" Type="http://schemas.openxmlformats.org/officeDocument/2006/relationships/image" Target="../media/image50.tiff"/><Relationship Id="rId2" Type="http://schemas.openxmlformats.org/officeDocument/2006/relationships/image" Target="../media/image47.jpe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49.tiff"/><Relationship Id="rId4" Type="http://schemas.openxmlformats.org/officeDocument/2006/relationships/image" Target="../media/image4.png"/><Relationship Id="rId9" Type="http://schemas.openxmlformats.org/officeDocument/2006/relationships/image" Target="../media/image52.tiff"/></Relationships>
</file>

<file path=ppt/slides/_rels/slide4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jpeg"/><Relationship Id="rId1" Type="http://schemas.openxmlformats.org/officeDocument/2006/relationships/slideLayout" Target="../slideLayouts/slideLayout2.xml"/><Relationship Id="rId5" Type="http://schemas.openxmlformats.org/officeDocument/2006/relationships/image" Target="../media/image56.tiff"/><Relationship Id="rId4" Type="http://schemas.openxmlformats.org/officeDocument/2006/relationships/image" Target="../media/image55.tiff"/></Relationships>
</file>

<file path=ppt/slides/_rels/slide4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24.png"/><Relationship Id="rId4" Type="http://schemas.microsoft.com/office/2007/relationships/hdphoto" Target="../media/hdphoto5.wdp"/></Relationships>
</file>

<file path=ppt/slides/_rels/slide43.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image" Target="../media/image58.jpeg"/><Relationship Id="rId1" Type="http://schemas.openxmlformats.org/officeDocument/2006/relationships/slideLayout" Target="../slideLayouts/slideLayout2.xml"/><Relationship Id="rId5" Type="http://schemas.openxmlformats.org/officeDocument/2006/relationships/image" Target="../media/image60.tiff"/><Relationship Id="rId4" Type="http://schemas.openxmlformats.org/officeDocument/2006/relationships/image" Target="../media/image4.png"/></Relationships>
</file>

<file path=ppt/slides/_rels/slide44.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image" Target="../media/image61.jpe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14613902"/>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6112" y="2766218"/>
            <a:ext cx="5100242" cy="1325563"/>
          </a:xfrm>
        </p:spPr>
        <p:txBody>
          <a:bodyPr>
            <a:noAutofit/>
          </a:bodyPr>
          <a:lstStyle/>
          <a:p>
            <a:r>
              <a:rPr lang="en-US" sz="8000" b="1" u="sng" dirty="0">
                <a:solidFill>
                  <a:srgbClr val="009193"/>
                </a:solidFill>
                <a:latin typeface="Espresso Dolce" charset="0"/>
                <a:ea typeface="Espresso Dolce" charset="0"/>
                <a:cs typeface="Espresso Dolce" charset="0"/>
              </a:rPr>
              <a:t>EXPLORING: </a:t>
            </a:r>
            <a:r>
              <a:rPr lang="en-US" sz="6000" b="1" dirty="0">
                <a:solidFill>
                  <a:srgbClr val="009193"/>
                </a:solidFill>
              </a:rPr>
              <a:t>Fuel Creativity</a:t>
            </a:r>
            <a:br>
              <a:rPr lang="en-US" sz="6000" b="1" dirty="0">
                <a:solidFill>
                  <a:srgbClr val="009193"/>
                </a:solidFill>
              </a:rPr>
            </a:br>
            <a:r>
              <a:rPr lang="en-US" sz="6000" b="1" dirty="0">
                <a:solidFill>
                  <a:srgbClr val="009193"/>
                </a:solidFill>
              </a:rPr>
              <a:t>Inspire Innovation</a:t>
            </a:r>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577483" y="-17636"/>
            <a:ext cx="6858000" cy="68580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820967" y="0"/>
            <a:ext cx="4371033" cy="6858000"/>
          </a:xfrm>
          <a:prstGeom prst="rect">
            <a:avLst/>
          </a:prstGeom>
        </p:spPr>
      </p:pic>
      <p:pic>
        <p:nvPicPr>
          <p:cNvPr id="6" name="Picture 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972800" y="5817549"/>
            <a:ext cx="1074317" cy="1022815"/>
          </a:xfrm>
          <a:prstGeom prst="rect">
            <a:avLst/>
          </a:prstGeom>
        </p:spPr>
      </p:pic>
      <p:sp>
        <p:nvSpPr>
          <p:cNvPr id="7" name="Rectangle 6">
            <a:extLst>
              <a:ext uri="{FF2B5EF4-FFF2-40B4-BE49-F238E27FC236}">
                <a16:creationId xmlns:a16="http://schemas.microsoft.com/office/drawing/2014/main" id="{1BA22CC2-6772-4CC0-8696-B740C4904E56}"/>
              </a:ext>
            </a:extLst>
          </p:cNvPr>
          <p:cNvSpPr/>
          <p:nvPr/>
        </p:nvSpPr>
        <p:spPr>
          <a:xfrm>
            <a:off x="0" y="5624647"/>
            <a:ext cx="10146323" cy="1215717"/>
          </a:xfrm>
          <a:prstGeom prst="rect">
            <a:avLst/>
          </a:prstGeom>
        </p:spPr>
        <p:txBody>
          <a:bodyPr wrap="square">
            <a:spAutoFit/>
          </a:bodyPr>
          <a:lstStyle/>
          <a:p>
            <a:r>
              <a:rPr lang="en-US" sz="4500" b="1" dirty="0">
                <a:solidFill>
                  <a:srgbClr val="FF2600"/>
                </a:solidFill>
                <a:latin typeface="Century Gothic" charset="0"/>
                <a:ea typeface="Century Gothic" charset="0"/>
                <a:cs typeface="Century Gothic" charset="0"/>
              </a:rPr>
              <a:t>Boo-Yah!</a:t>
            </a:r>
            <a:r>
              <a:rPr lang="en-US" sz="4500" b="1" dirty="0">
                <a:solidFill>
                  <a:schemeClr val="bg1"/>
                </a:solidFill>
                <a:latin typeface="Century Gothic" charset="0"/>
                <a:ea typeface="Century Gothic" charset="0"/>
                <a:cs typeface="Century Gothic" charset="0"/>
              </a:rPr>
              <a:t> </a:t>
            </a:r>
          </a:p>
          <a:p>
            <a:r>
              <a:rPr lang="en-US" sz="2800" b="1" dirty="0">
                <a:solidFill>
                  <a:schemeClr val="tx1">
                    <a:lumMod val="65000"/>
                    <a:lumOff val="35000"/>
                  </a:schemeClr>
                </a:solidFill>
                <a:latin typeface="Century Gothic" charset="0"/>
              </a:rPr>
              <a:t>Building Culture of Purpose</a:t>
            </a:r>
            <a:endParaRPr lang="en-ZA" sz="2800" b="1" dirty="0">
              <a:solidFill>
                <a:schemeClr val="tx1">
                  <a:lumMod val="65000"/>
                  <a:lumOff val="35000"/>
                </a:schemeClr>
              </a:solidFill>
            </a:endParaRPr>
          </a:p>
        </p:txBody>
      </p:sp>
    </p:spTree>
    <p:extLst>
      <p:ext uri="{BB962C8B-B14F-4D97-AF65-F5344CB8AC3E}">
        <p14:creationId xmlns:p14="http://schemas.microsoft.com/office/powerpoint/2010/main" val="60475475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kite, indoor, colorful&#10;&#10;Description generated with very high confidence">
            <a:extLst>
              <a:ext uri="{FF2B5EF4-FFF2-40B4-BE49-F238E27FC236}">
                <a16:creationId xmlns:a16="http://schemas.microsoft.com/office/drawing/2014/main" id="{DEAE913B-FCB5-42B2-AC37-10D205CC9DD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Rectangle 1">
            <a:extLst>
              <a:ext uri="{FF2B5EF4-FFF2-40B4-BE49-F238E27FC236}">
                <a16:creationId xmlns:a16="http://schemas.microsoft.com/office/drawing/2014/main" id="{23F7ED46-BD4D-4F2E-A2B3-A7907C37512B}"/>
              </a:ext>
            </a:extLst>
          </p:cNvPr>
          <p:cNvSpPr/>
          <p:nvPr/>
        </p:nvSpPr>
        <p:spPr>
          <a:xfrm>
            <a:off x="280131" y="287081"/>
            <a:ext cx="5295014" cy="628384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pic>
        <p:nvPicPr>
          <p:cNvPr id="6" name="Picture 5">
            <a:extLst>
              <a:ext uri="{FF2B5EF4-FFF2-40B4-BE49-F238E27FC236}">
                <a16:creationId xmlns:a16="http://schemas.microsoft.com/office/drawing/2014/main" id="{1A7CDA53-0E26-479A-9BBC-A5631E2AF358}"/>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5803600" y="287081"/>
            <a:ext cx="6060561" cy="6283840"/>
          </a:xfrm>
          <a:prstGeom prst="rect">
            <a:avLst/>
          </a:prstGeom>
        </p:spPr>
      </p:pic>
      <p:pic>
        <p:nvPicPr>
          <p:cNvPr id="3" name="Picture 2">
            <a:extLst>
              <a:ext uri="{FF2B5EF4-FFF2-40B4-BE49-F238E27FC236}">
                <a16:creationId xmlns:a16="http://schemas.microsoft.com/office/drawing/2014/main" id="{50FE07EB-C99C-4368-A279-5F7E985607CC}"/>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604654" y="5441370"/>
            <a:ext cx="1487962" cy="1416630"/>
          </a:xfrm>
          <a:prstGeom prst="rect">
            <a:avLst/>
          </a:prstGeom>
        </p:spPr>
      </p:pic>
      <p:sp>
        <p:nvSpPr>
          <p:cNvPr id="4" name="Rectangle 3"/>
          <p:cNvSpPr/>
          <p:nvPr/>
        </p:nvSpPr>
        <p:spPr>
          <a:xfrm>
            <a:off x="692958" y="735955"/>
            <a:ext cx="4469359" cy="5386090"/>
          </a:xfrm>
          <a:prstGeom prst="rect">
            <a:avLst/>
          </a:prstGeom>
        </p:spPr>
        <p:txBody>
          <a:bodyPr wrap="square">
            <a:spAutoFit/>
          </a:bodyPr>
          <a:lstStyle/>
          <a:p>
            <a:pPr algn="ctr"/>
            <a:r>
              <a:rPr lang="en-ZA" sz="3200" b="1" dirty="0">
                <a:solidFill>
                  <a:schemeClr val="bg1"/>
                </a:solidFill>
                <a:latin typeface="Espresso Dolce" charset="0"/>
                <a:ea typeface="Espresso Dolce" charset="0"/>
                <a:cs typeface="Espresso Dolce" charset="0"/>
              </a:rPr>
              <a:t>Recent research shows that employees at Companies with programs </a:t>
            </a:r>
          </a:p>
          <a:p>
            <a:pPr algn="ctr"/>
            <a:r>
              <a:rPr lang="en-ZA" sz="3200" b="1" dirty="0">
                <a:solidFill>
                  <a:schemeClr val="bg1"/>
                </a:solidFill>
                <a:latin typeface="Espresso Dolce" charset="0"/>
                <a:ea typeface="Espresso Dolce" charset="0"/>
                <a:cs typeface="Espresso Dolce" charset="0"/>
              </a:rPr>
              <a:t>generate ideas </a:t>
            </a:r>
            <a:r>
              <a:rPr lang="en-ZA" sz="8800" b="1" dirty="0">
                <a:solidFill>
                  <a:schemeClr val="bg1"/>
                </a:solidFill>
                <a:latin typeface="Espresso Dolce" charset="0"/>
                <a:ea typeface="Espresso Dolce" charset="0"/>
                <a:cs typeface="Espresso Dolce" charset="0"/>
              </a:rPr>
              <a:t>250% </a:t>
            </a:r>
            <a:r>
              <a:rPr lang="en-ZA" sz="3200" b="1" dirty="0">
                <a:solidFill>
                  <a:schemeClr val="bg1"/>
                </a:solidFill>
                <a:latin typeface="Espresso Dolce" charset="0"/>
                <a:ea typeface="Espresso Dolce" charset="0"/>
                <a:cs typeface="Espresso Dolce" charset="0"/>
              </a:rPr>
              <a:t>more frequently than employees of organisations that</a:t>
            </a:r>
          </a:p>
          <a:p>
            <a:pPr algn="ctr"/>
            <a:r>
              <a:rPr lang="en-ZA" sz="3200" b="1" dirty="0">
                <a:solidFill>
                  <a:schemeClr val="bg1"/>
                </a:solidFill>
                <a:latin typeface="Espresso Dolce" charset="0"/>
                <a:ea typeface="Espresso Dolce" charset="0"/>
                <a:cs typeface="Espresso Dolce" charset="0"/>
              </a:rPr>
              <a:t> do not</a:t>
            </a:r>
          </a:p>
          <a:p>
            <a:pPr algn="ctr"/>
            <a:endParaRPr lang="en-ZA" sz="3200" b="1" dirty="0">
              <a:solidFill>
                <a:schemeClr val="bg1"/>
              </a:solidFill>
              <a:latin typeface="Espresso Dolce" charset="0"/>
              <a:ea typeface="Espresso Dolce" charset="0"/>
              <a:cs typeface="Espresso Dolce" charset="0"/>
            </a:endParaRPr>
          </a:p>
        </p:txBody>
      </p:sp>
    </p:spTree>
    <p:extLst>
      <p:ext uri="{BB962C8B-B14F-4D97-AF65-F5344CB8AC3E}">
        <p14:creationId xmlns:p14="http://schemas.microsoft.com/office/powerpoint/2010/main" val="342452225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211051" cy="6858000"/>
          </a:xfrm>
          <a:prstGeom prst="rect">
            <a:avLst/>
          </a:prstGeom>
          <a:solidFill>
            <a:srgbClr val="0091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solidFill>
                <a:srgbClr val="1C1C1C"/>
              </a:solidFill>
            </a:endParaRPr>
          </a:p>
        </p:txBody>
      </p:sp>
      <p:sp>
        <p:nvSpPr>
          <p:cNvPr id="2" name="Rectangle 1"/>
          <p:cNvSpPr/>
          <p:nvPr/>
        </p:nvSpPr>
        <p:spPr>
          <a:xfrm>
            <a:off x="562197" y="313211"/>
            <a:ext cx="9829800" cy="995209"/>
          </a:xfrm>
          <a:prstGeom prst="rect">
            <a:avLst/>
          </a:prstGeom>
        </p:spPr>
        <p:txBody>
          <a:bodyPr wrap="square">
            <a:spAutoFit/>
          </a:bodyPr>
          <a:lstStyle/>
          <a:p>
            <a:r>
              <a:rPr lang="en-US" sz="5867" b="1" dirty="0">
                <a:solidFill>
                  <a:srgbClr val="FFFFFF"/>
                </a:solidFill>
                <a:latin typeface="Espresso Dolce" pitchFamily="2" charset="77"/>
                <a:ea typeface="Open Sans" charset="0"/>
                <a:cs typeface="Open Sans" charset="0"/>
              </a:rPr>
              <a:t>About the Program</a:t>
            </a:r>
          </a:p>
        </p:txBody>
      </p:sp>
      <p:sp>
        <p:nvSpPr>
          <p:cNvPr id="3" name="Rectangle 2"/>
          <p:cNvSpPr/>
          <p:nvPr/>
        </p:nvSpPr>
        <p:spPr>
          <a:xfrm>
            <a:off x="514044" y="1574831"/>
            <a:ext cx="10902972" cy="5386090"/>
          </a:xfrm>
          <a:prstGeom prst="rect">
            <a:avLst/>
          </a:prstGeom>
        </p:spPr>
        <p:txBody>
          <a:bodyPr wrap="square">
            <a:spAutoFit/>
          </a:bodyPr>
          <a:lstStyle/>
          <a:p>
            <a:r>
              <a:rPr lang="en-US" sz="2400" dirty="0">
                <a:solidFill>
                  <a:srgbClr val="FFFFFF"/>
                </a:solidFill>
                <a:latin typeface="Century Gothic" panose="020B0502020202020204" pitchFamily="34" charset="0"/>
                <a:ea typeface="Open Sans" charset="0"/>
                <a:cs typeface="Open Sans" charset="0"/>
              </a:rPr>
              <a:t>This bespoke program is aimed to create a culture of Idea Hunters and  an innovative corporate personality where we teach the problem, not the tools.</a:t>
            </a:r>
          </a:p>
          <a:p>
            <a:endParaRPr lang="en-US" sz="2400" dirty="0">
              <a:solidFill>
                <a:srgbClr val="FFFFFF"/>
              </a:solidFill>
              <a:latin typeface="Century Gothic" panose="020B0502020202020204" pitchFamily="34" charset="0"/>
              <a:ea typeface="Open Sans" charset="0"/>
              <a:cs typeface="Open Sans" charset="0"/>
            </a:endParaRPr>
          </a:p>
          <a:p>
            <a:r>
              <a:rPr lang="en-US" sz="2400" dirty="0">
                <a:solidFill>
                  <a:srgbClr val="FFFFFF"/>
                </a:solidFill>
                <a:latin typeface="Century Gothic" panose="020B0502020202020204" pitchFamily="34" charset="0"/>
                <a:ea typeface="Open Sans" charset="0"/>
                <a:cs typeface="Open Sans" charset="0"/>
              </a:rPr>
              <a:t>The focus of this program is to raise a workforce of catalyst that hatch, develop and execute ideas that will lead to the future growth of the business.  </a:t>
            </a:r>
          </a:p>
          <a:p>
            <a:endParaRPr lang="en-US" sz="2400" dirty="0">
              <a:solidFill>
                <a:srgbClr val="FFFFFF"/>
              </a:solidFill>
              <a:latin typeface="Century Gothic" panose="020B0502020202020204" pitchFamily="34" charset="0"/>
              <a:ea typeface="Open Sans" charset="0"/>
              <a:cs typeface="Open Sans" charset="0"/>
            </a:endParaRPr>
          </a:p>
          <a:p>
            <a:r>
              <a:rPr lang="en-US" sz="2400" dirty="0">
                <a:solidFill>
                  <a:srgbClr val="FFFFFF"/>
                </a:solidFill>
                <a:latin typeface="Century Gothic" panose="020B0502020202020204" pitchFamily="34" charset="0"/>
                <a:ea typeface="Open Sans" charset="0"/>
                <a:cs typeface="Open Sans" charset="0"/>
              </a:rPr>
              <a:t>The Idea Hunters program is a combination of </a:t>
            </a:r>
            <a:r>
              <a:rPr lang="en-GB" sz="2400" dirty="0">
                <a:solidFill>
                  <a:schemeClr val="bg1"/>
                </a:solidFill>
                <a:latin typeface="Century Gothic" charset="0"/>
                <a:ea typeface="Century Gothic" charset="0"/>
                <a:cs typeface="Century Gothic" charset="0"/>
              </a:rPr>
              <a:t>The Connected </a:t>
            </a:r>
            <a:r>
              <a:rPr lang="en-GB" sz="2400" dirty="0" err="1">
                <a:solidFill>
                  <a:schemeClr val="bg1"/>
                </a:solidFill>
                <a:latin typeface="Century Gothic" charset="0"/>
                <a:ea typeface="Century Gothic" charset="0"/>
                <a:cs typeface="Century Gothic" charset="0"/>
              </a:rPr>
              <a:t>Marketer</a:t>
            </a:r>
            <a:r>
              <a:rPr lang="en-GB" sz="2400" baseline="30000" dirty="0" err="1">
                <a:solidFill>
                  <a:schemeClr val="bg1"/>
                </a:solidFill>
                <a:latin typeface="Century Gothic" charset="0"/>
                <a:ea typeface="Century Gothic" charset="0"/>
                <a:cs typeface="Century Gothic" charset="0"/>
              </a:rPr>
              <a:t>TM</a:t>
            </a:r>
            <a:r>
              <a:rPr lang="en-GB" sz="2400" dirty="0">
                <a:solidFill>
                  <a:schemeClr val="bg1"/>
                </a:solidFill>
                <a:latin typeface="Century Gothic" charset="0"/>
                <a:ea typeface="Century Gothic" charset="0"/>
                <a:cs typeface="Century Gothic" charset="0"/>
              </a:rPr>
              <a:t> , Best of Global Digital Marketing and Boo-Yah! Courses, tailored to the needs of the client.  Each program is bespoke to each client to drive a future-fit organisation</a:t>
            </a:r>
            <a:endParaRPr lang="en-US" sz="2400" dirty="0">
              <a:solidFill>
                <a:srgbClr val="FFFFFF"/>
              </a:solidFill>
              <a:latin typeface="Century Gothic" panose="020B0502020202020204" pitchFamily="34" charset="0"/>
              <a:ea typeface="Open Sans" charset="0"/>
              <a:cs typeface="Open Sans" charset="0"/>
            </a:endParaRPr>
          </a:p>
          <a:p>
            <a:endParaRPr lang="en-US" sz="2800" dirty="0">
              <a:solidFill>
                <a:srgbClr val="FFFFFF"/>
              </a:solidFill>
              <a:latin typeface="Century Gothic" panose="020B0502020202020204" pitchFamily="34" charset="0"/>
              <a:ea typeface="Open Sans" charset="0"/>
              <a:cs typeface="Open Sans" charset="0"/>
            </a:endParaRPr>
          </a:p>
          <a:p>
            <a:endParaRPr lang="en-US" sz="2800" dirty="0">
              <a:solidFill>
                <a:srgbClr val="FFFFFF"/>
              </a:solidFill>
              <a:latin typeface="Century Gothic" panose="020B0502020202020204" pitchFamily="34" charset="0"/>
              <a:ea typeface="Open Sans" charset="0"/>
              <a:cs typeface="Open Sans" charset="0"/>
            </a:endParaRPr>
          </a:p>
        </p:txBody>
      </p:sp>
      <p:pic>
        <p:nvPicPr>
          <p:cNvPr id="5" name="Picture 4">
            <a:extLst>
              <a:ext uri="{FF2B5EF4-FFF2-40B4-BE49-F238E27FC236}">
                <a16:creationId xmlns:a16="http://schemas.microsoft.com/office/drawing/2014/main" id="{982B862F-88D2-4D7F-A25F-11C0F2216F5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920045" y="5783212"/>
            <a:ext cx="993943" cy="946294"/>
          </a:xfrm>
          <a:prstGeom prst="rect">
            <a:avLst/>
          </a:prstGeom>
        </p:spPr>
      </p:pic>
    </p:spTree>
    <p:extLst>
      <p:ext uri="{BB962C8B-B14F-4D97-AF65-F5344CB8AC3E}">
        <p14:creationId xmlns:p14="http://schemas.microsoft.com/office/powerpoint/2010/main" val="246723784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1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1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dissolve">
                                      <p:cBhvr>
                                        <p:cTn id="17" dur="1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514279" y="342072"/>
            <a:ext cx="12119705" cy="846987"/>
          </a:xfrm>
        </p:spPr>
        <p:txBody>
          <a:bodyPr>
            <a:noAutofit/>
          </a:bodyPr>
          <a:lstStyle/>
          <a:p>
            <a:pPr algn="ctr"/>
            <a:r>
              <a:rPr lang="en-GB" sz="6600" b="1" dirty="0">
                <a:solidFill>
                  <a:schemeClr val="tx1">
                    <a:lumMod val="50000"/>
                    <a:lumOff val="50000"/>
                  </a:schemeClr>
                </a:solidFill>
              </a:rPr>
              <a:t>The Idea Hunters structure</a:t>
            </a:r>
            <a:br>
              <a:rPr lang="en-GB" sz="6600" b="1" dirty="0">
                <a:solidFill>
                  <a:schemeClr val="tx1">
                    <a:lumMod val="50000"/>
                    <a:lumOff val="50000"/>
                  </a:schemeClr>
                </a:solidFill>
              </a:rPr>
            </a:br>
            <a:r>
              <a:rPr lang="en-GB" sz="2800" b="1" dirty="0">
                <a:solidFill>
                  <a:schemeClr val="tx1">
                    <a:lumMod val="50000"/>
                    <a:lumOff val="50000"/>
                  </a:schemeClr>
                </a:solidFill>
              </a:rPr>
              <a:t>Fuel Creativity Inspire Innovation</a:t>
            </a:r>
            <a:endParaRPr lang="en-GB" sz="6600" b="1" dirty="0">
              <a:solidFill>
                <a:schemeClr val="tx1">
                  <a:lumMod val="50000"/>
                  <a:lumOff val="50000"/>
                </a:schemeClr>
              </a:solidFill>
            </a:endParaRPr>
          </a:p>
        </p:txBody>
      </p:sp>
      <p:sp>
        <p:nvSpPr>
          <p:cNvPr id="7" name="TextBox 6"/>
          <p:cNvSpPr txBox="1">
            <a:spLocks/>
          </p:cNvSpPr>
          <p:nvPr/>
        </p:nvSpPr>
        <p:spPr>
          <a:xfrm>
            <a:off x="597493" y="3409735"/>
            <a:ext cx="1584000" cy="1024657"/>
          </a:xfrm>
          <a:prstGeom prst="rect">
            <a:avLst/>
          </a:prstGeom>
          <a:solidFill>
            <a:srgbClr val="01868D"/>
          </a:solidFill>
          <a:ln w="28575">
            <a:noFill/>
          </a:ln>
        </p:spPr>
        <p:txBody>
          <a:bodyPr wrap="square" rtlCol="0" anchor="ctr">
            <a:noAutofit/>
          </a:bodyPr>
          <a:lstStyle/>
          <a:p>
            <a:pPr algn="ctr" defTabSz="914377"/>
            <a:r>
              <a:rPr lang="en-GB" sz="1600" dirty="0">
                <a:solidFill>
                  <a:srgbClr val="FFFFFF"/>
                </a:solidFill>
                <a:latin typeface="Century Gothic Regular" charset="0"/>
                <a:ea typeface="Century Gothic Regular" charset="0"/>
                <a:cs typeface="Century Gothic Regular" charset="0"/>
              </a:rPr>
              <a:t>Idea Hunters</a:t>
            </a:r>
          </a:p>
        </p:txBody>
      </p:sp>
      <p:grpSp>
        <p:nvGrpSpPr>
          <p:cNvPr id="17" name="Group 16"/>
          <p:cNvGrpSpPr/>
          <p:nvPr/>
        </p:nvGrpSpPr>
        <p:grpSpPr>
          <a:xfrm>
            <a:off x="4545574" y="2385078"/>
            <a:ext cx="1584000" cy="3499212"/>
            <a:chOff x="4611624" y="1678484"/>
            <a:chExt cx="1584000" cy="3499212"/>
          </a:xfrm>
          <a:solidFill>
            <a:srgbClr val="01868D"/>
          </a:solidFill>
        </p:grpSpPr>
        <p:sp>
          <p:nvSpPr>
            <p:cNvPr id="10" name="TextBox 9"/>
            <p:cNvSpPr txBox="1">
              <a:spLocks/>
            </p:cNvSpPr>
            <p:nvPr/>
          </p:nvSpPr>
          <p:spPr>
            <a:xfrm>
              <a:off x="4611624" y="1678484"/>
              <a:ext cx="1584000" cy="1024657"/>
            </a:xfrm>
            <a:prstGeom prst="rect">
              <a:avLst/>
            </a:prstGeom>
            <a:grpFill/>
            <a:ln w="28575">
              <a:noFill/>
            </a:ln>
          </p:spPr>
          <p:txBody>
            <a:bodyPr wrap="square" rtlCol="0" anchor="ctr">
              <a:noAutofit/>
            </a:bodyPr>
            <a:lstStyle/>
            <a:p>
              <a:pPr algn="ctr" defTabSz="914377"/>
              <a:r>
                <a:rPr lang="en-GB" sz="1600" dirty="0">
                  <a:solidFill>
                    <a:srgbClr val="FFFFFF"/>
                  </a:solidFill>
                  <a:latin typeface="Century Gothic Regular" charset="0"/>
                  <a:ea typeface="Century Gothic Regular" charset="0"/>
                  <a:cs typeface="Century Gothic Regular" charset="0"/>
                </a:rPr>
                <a:t>Hackathons</a:t>
              </a:r>
            </a:p>
          </p:txBody>
        </p:sp>
        <p:sp>
          <p:nvSpPr>
            <p:cNvPr id="11" name="TextBox 10"/>
            <p:cNvSpPr txBox="1">
              <a:spLocks/>
            </p:cNvSpPr>
            <p:nvPr/>
          </p:nvSpPr>
          <p:spPr>
            <a:xfrm>
              <a:off x="4611624" y="2904248"/>
              <a:ext cx="1584000" cy="1024657"/>
            </a:xfrm>
            <a:prstGeom prst="rect">
              <a:avLst/>
            </a:prstGeom>
            <a:grpFill/>
            <a:ln w="28575">
              <a:noFill/>
            </a:ln>
          </p:spPr>
          <p:txBody>
            <a:bodyPr wrap="square" rtlCol="0" anchor="ctr">
              <a:noAutofit/>
            </a:bodyPr>
            <a:lstStyle/>
            <a:p>
              <a:pPr algn="ctr" defTabSz="914377"/>
              <a:r>
                <a:rPr lang="en-GB" sz="1600" dirty="0">
                  <a:solidFill>
                    <a:srgbClr val="FFFFFF"/>
                  </a:solidFill>
                  <a:latin typeface="Century Gothic Regular" charset="0"/>
                  <a:ea typeface="Century Gothic Regular" charset="0"/>
                  <a:cs typeface="Century Gothic Regular" charset="0"/>
                </a:rPr>
                <a:t>Inspiration Session</a:t>
              </a:r>
            </a:p>
          </p:txBody>
        </p:sp>
        <p:sp>
          <p:nvSpPr>
            <p:cNvPr id="12" name="TextBox 11"/>
            <p:cNvSpPr txBox="1">
              <a:spLocks/>
            </p:cNvSpPr>
            <p:nvPr/>
          </p:nvSpPr>
          <p:spPr>
            <a:xfrm>
              <a:off x="4611624" y="4153039"/>
              <a:ext cx="1584000" cy="1024657"/>
            </a:xfrm>
            <a:prstGeom prst="rect">
              <a:avLst/>
            </a:prstGeom>
            <a:grpFill/>
            <a:ln w="28575">
              <a:noFill/>
            </a:ln>
          </p:spPr>
          <p:txBody>
            <a:bodyPr wrap="square" rtlCol="0" anchor="ctr">
              <a:noAutofit/>
            </a:bodyPr>
            <a:lstStyle/>
            <a:p>
              <a:pPr algn="ctr" defTabSz="914377"/>
              <a:r>
                <a:rPr lang="en-GB" sz="1600" dirty="0">
                  <a:solidFill>
                    <a:srgbClr val="FFFFFF"/>
                  </a:solidFill>
                  <a:latin typeface="Century Gothic Regular" charset="0"/>
                  <a:ea typeface="Century Gothic Regular" charset="0"/>
                  <a:cs typeface="Century Gothic Regular" charset="0"/>
                </a:rPr>
                <a:t>Tech play hours</a:t>
              </a:r>
            </a:p>
          </p:txBody>
        </p:sp>
      </p:grpSp>
      <p:sp>
        <p:nvSpPr>
          <p:cNvPr id="13" name="TextBox 12"/>
          <p:cNvSpPr txBox="1">
            <a:spLocks/>
          </p:cNvSpPr>
          <p:nvPr/>
        </p:nvSpPr>
        <p:spPr>
          <a:xfrm>
            <a:off x="6367445" y="3610839"/>
            <a:ext cx="1584000" cy="1024657"/>
          </a:xfrm>
          <a:prstGeom prst="rect">
            <a:avLst/>
          </a:prstGeom>
          <a:solidFill>
            <a:srgbClr val="01868D"/>
          </a:solidFill>
          <a:ln w="28575">
            <a:noFill/>
          </a:ln>
        </p:spPr>
        <p:txBody>
          <a:bodyPr wrap="square" rtlCol="0" anchor="ctr">
            <a:noAutofit/>
          </a:bodyPr>
          <a:lstStyle/>
          <a:p>
            <a:pPr algn="ctr" defTabSz="914377"/>
            <a:r>
              <a:rPr lang="en-GB" sz="1600" dirty="0">
                <a:solidFill>
                  <a:srgbClr val="FFFFFF"/>
                </a:solidFill>
                <a:latin typeface="Century Gothic Regular" charset="0"/>
                <a:ea typeface="Century Gothic Regular" charset="0"/>
                <a:cs typeface="Century Gothic Regular" charset="0"/>
              </a:rPr>
              <a:t>Idea Development</a:t>
            </a:r>
          </a:p>
        </p:txBody>
      </p:sp>
      <p:sp>
        <p:nvSpPr>
          <p:cNvPr id="14" name="TextBox 13"/>
          <p:cNvSpPr txBox="1">
            <a:spLocks/>
          </p:cNvSpPr>
          <p:nvPr/>
        </p:nvSpPr>
        <p:spPr>
          <a:xfrm>
            <a:off x="8182855" y="2506472"/>
            <a:ext cx="1584000" cy="1024657"/>
          </a:xfrm>
          <a:prstGeom prst="rect">
            <a:avLst/>
          </a:prstGeom>
          <a:solidFill>
            <a:srgbClr val="01868D"/>
          </a:solidFill>
          <a:ln w="28575">
            <a:noFill/>
          </a:ln>
        </p:spPr>
        <p:txBody>
          <a:bodyPr wrap="square" rtlCol="0" anchor="ctr">
            <a:noAutofit/>
          </a:bodyPr>
          <a:lstStyle/>
          <a:p>
            <a:pPr algn="ctr" defTabSz="914377"/>
            <a:r>
              <a:rPr lang="en-GB" sz="1600">
                <a:solidFill>
                  <a:srgbClr val="FFFFFF"/>
                </a:solidFill>
                <a:latin typeface="Century Gothic Regular" charset="0"/>
                <a:ea typeface="Century Gothic Regular" charset="0"/>
                <a:cs typeface="Century Gothic Regular" charset="0"/>
              </a:rPr>
              <a:t>Dragons Den </a:t>
            </a:r>
            <a:endParaRPr lang="en-GB" sz="1600" dirty="0">
              <a:solidFill>
                <a:srgbClr val="FFFFFF"/>
              </a:solidFill>
              <a:latin typeface="Century Gothic Regular" charset="0"/>
              <a:ea typeface="Century Gothic Regular" charset="0"/>
              <a:cs typeface="Century Gothic Regular" charset="0"/>
            </a:endParaRPr>
          </a:p>
        </p:txBody>
      </p:sp>
      <p:sp>
        <p:nvSpPr>
          <p:cNvPr id="15" name="TextBox 14"/>
          <p:cNvSpPr txBox="1">
            <a:spLocks/>
          </p:cNvSpPr>
          <p:nvPr/>
        </p:nvSpPr>
        <p:spPr>
          <a:xfrm>
            <a:off x="8182855" y="3613205"/>
            <a:ext cx="1584000" cy="1024657"/>
          </a:xfrm>
          <a:prstGeom prst="rect">
            <a:avLst/>
          </a:prstGeom>
          <a:solidFill>
            <a:srgbClr val="01868D"/>
          </a:solidFill>
          <a:ln w="28575">
            <a:noFill/>
          </a:ln>
        </p:spPr>
        <p:txBody>
          <a:bodyPr wrap="square" rtlCol="0" anchor="ctr">
            <a:noAutofit/>
          </a:bodyPr>
          <a:lstStyle/>
          <a:p>
            <a:pPr algn="ctr" defTabSz="914377"/>
            <a:r>
              <a:rPr lang="en-GB" sz="1600" dirty="0">
                <a:solidFill>
                  <a:srgbClr val="FFFFFF"/>
                </a:solidFill>
                <a:latin typeface="Century Gothic Regular" charset="0"/>
                <a:ea typeface="Century Gothic Regular" charset="0"/>
                <a:cs typeface="Century Gothic Regular" charset="0"/>
              </a:rPr>
              <a:t>Innovation Challenges and Competitions</a:t>
            </a:r>
          </a:p>
        </p:txBody>
      </p:sp>
      <p:grpSp>
        <p:nvGrpSpPr>
          <p:cNvPr id="21" name="Group 20"/>
          <p:cNvGrpSpPr/>
          <p:nvPr/>
        </p:nvGrpSpPr>
        <p:grpSpPr>
          <a:xfrm>
            <a:off x="2181493" y="2648302"/>
            <a:ext cx="2071512" cy="2555607"/>
            <a:chOff x="2181492" y="2146337"/>
            <a:chExt cx="2071512" cy="2555606"/>
          </a:xfrm>
          <a:solidFill>
            <a:srgbClr val="01868D"/>
          </a:solidFill>
        </p:grpSpPr>
        <p:sp>
          <p:nvSpPr>
            <p:cNvPr id="8" name="TextBox 7"/>
            <p:cNvSpPr txBox="1">
              <a:spLocks/>
            </p:cNvSpPr>
            <p:nvPr/>
          </p:nvSpPr>
          <p:spPr>
            <a:xfrm>
              <a:off x="2664996" y="2146337"/>
              <a:ext cx="1584000" cy="1024657"/>
            </a:xfrm>
            <a:prstGeom prst="rect">
              <a:avLst/>
            </a:prstGeom>
            <a:grpFill/>
            <a:ln w="28575">
              <a:noFill/>
            </a:ln>
          </p:spPr>
          <p:txBody>
            <a:bodyPr wrap="square" rtlCol="0" anchor="ctr">
              <a:noAutofit/>
            </a:bodyPr>
            <a:lstStyle/>
            <a:p>
              <a:pPr algn="ctr" defTabSz="914377"/>
              <a:r>
                <a:rPr lang="en-GB" sz="1600" dirty="0">
                  <a:solidFill>
                    <a:srgbClr val="FFFFFF"/>
                  </a:solidFill>
                  <a:latin typeface="Century Gothic Regular" charset="0"/>
                  <a:ea typeface="Century Gothic Regular" charset="0"/>
                  <a:cs typeface="Century Gothic Regular" charset="0"/>
                </a:rPr>
                <a:t>Training</a:t>
              </a:r>
            </a:p>
          </p:txBody>
        </p:sp>
        <p:sp>
          <p:nvSpPr>
            <p:cNvPr id="9" name="TextBox 8"/>
            <p:cNvSpPr txBox="1">
              <a:spLocks/>
            </p:cNvSpPr>
            <p:nvPr/>
          </p:nvSpPr>
          <p:spPr>
            <a:xfrm>
              <a:off x="2669004" y="3677286"/>
              <a:ext cx="1584000" cy="1024657"/>
            </a:xfrm>
            <a:prstGeom prst="rect">
              <a:avLst/>
            </a:prstGeom>
            <a:grpFill/>
            <a:ln w="28575">
              <a:noFill/>
            </a:ln>
          </p:spPr>
          <p:txBody>
            <a:bodyPr wrap="square" rtlCol="0" anchor="ctr">
              <a:noAutofit/>
            </a:bodyPr>
            <a:lstStyle/>
            <a:p>
              <a:pPr algn="ctr" defTabSz="914377"/>
              <a:r>
                <a:rPr lang="en-GB" sz="1600" dirty="0">
                  <a:solidFill>
                    <a:srgbClr val="FFFFFF"/>
                  </a:solidFill>
                  <a:latin typeface="Century Gothic Regular" charset="0"/>
                  <a:ea typeface="Century Gothic Regular" charset="0"/>
                  <a:cs typeface="Century Gothic Regular" charset="0"/>
                </a:rPr>
                <a:t>Workshops</a:t>
              </a:r>
            </a:p>
          </p:txBody>
        </p:sp>
        <p:cxnSp>
          <p:nvCxnSpPr>
            <p:cNvPr id="3" name="Elbow Connector 2"/>
            <p:cNvCxnSpPr>
              <a:stCxn id="7" idx="3"/>
              <a:endCxn id="9" idx="1"/>
            </p:cNvCxnSpPr>
            <p:nvPr/>
          </p:nvCxnSpPr>
          <p:spPr>
            <a:xfrm>
              <a:off x="2181492" y="3420099"/>
              <a:ext cx="487512" cy="769517"/>
            </a:xfrm>
            <a:prstGeom prst="bentConnector3">
              <a:avLst/>
            </a:prstGeom>
            <a:grpFill/>
            <a:ln>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7" idx="3"/>
              <a:endCxn id="8" idx="1"/>
            </p:cNvCxnSpPr>
            <p:nvPr/>
          </p:nvCxnSpPr>
          <p:spPr>
            <a:xfrm flipV="1">
              <a:off x="2181492" y="2658666"/>
              <a:ext cx="483504" cy="761433"/>
            </a:xfrm>
            <a:prstGeom prst="bentConnector3">
              <a:avLst/>
            </a:prstGeom>
            <a:grpFill/>
            <a:ln>
              <a:tailEnd type="triangle"/>
            </a:ln>
          </p:spPr>
          <p:style>
            <a:lnRef idx="1">
              <a:schemeClr val="accent1"/>
            </a:lnRef>
            <a:fillRef idx="0">
              <a:schemeClr val="accent1"/>
            </a:fillRef>
            <a:effectRef idx="0">
              <a:schemeClr val="accent1"/>
            </a:effectRef>
            <a:fontRef idx="minor">
              <a:schemeClr val="tx1"/>
            </a:fontRef>
          </p:style>
        </p:cxnSp>
      </p:grpSp>
      <p:sp>
        <p:nvSpPr>
          <p:cNvPr id="26" name="TextBox 25"/>
          <p:cNvSpPr txBox="1">
            <a:spLocks/>
          </p:cNvSpPr>
          <p:nvPr/>
        </p:nvSpPr>
        <p:spPr>
          <a:xfrm>
            <a:off x="8182855" y="4767091"/>
            <a:ext cx="1584000" cy="1024657"/>
          </a:xfrm>
          <a:prstGeom prst="rect">
            <a:avLst/>
          </a:prstGeom>
          <a:solidFill>
            <a:srgbClr val="01868D"/>
          </a:solidFill>
          <a:ln w="28575">
            <a:noFill/>
          </a:ln>
        </p:spPr>
        <p:txBody>
          <a:bodyPr wrap="square" rtlCol="0" anchor="ctr">
            <a:noAutofit/>
          </a:bodyPr>
          <a:lstStyle/>
          <a:p>
            <a:pPr algn="ctr" defTabSz="914377"/>
            <a:r>
              <a:rPr lang="en-GB" sz="1600" dirty="0">
                <a:solidFill>
                  <a:srgbClr val="FFFFFF"/>
                </a:solidFill>
                <a:latin typeface="Century Gothic Regular" charset="0"/>
                <a:ea typeface="Century Gothic Regular" charset="0"/>
                <a:cs typeface="Century Gothic Regular" charset="0"/>
              </a:rPr>
              <a:t>Innovation Rewards Program</a:t>
            </a:r>
          </a:p>
        </p:txBody>
      </p:sp>
      <p:graphicFrame>
        <p:nvGraphicFramePr>
          <p:cNvPr id="27" name="Diagram 26"/>
          <p:cNvGraphicFramePr/>
          <p:nvPr>
            <p:extLst/>
          </p:nvPr>
        </p:nvGraphicFramePr>
        <p:xfrm>
          <a:off x="8654902" y="131294"/>
          <a:ext cx="3930756" cy="25170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8" name="Picture 2" descr="Image result for 8 infinity"/>
          <p:cNvPicPr>
            <a:picLocks noChangeAspect="1" noChangeArrowheads="1"/>
          </p:cNvPicPr>
          <p:nvPr/>
        </p:nvPicPr>
        <p:blipFill>
          <a:blip r:embed="rId7" cstate="email">
            <a:extLst>
              <a:ext uri="{BEBA8EAE-BF5A-486C-A8C5-ECC9F3942E4B}">
                <a14:imgProps xmlns:a14="http://schemas.microsoft.com/office/drawing/2010/main">
                  <a14:imgLayer r:embed="rId8">
                    <a14:imgEffect>
                      <a14:colorTemperature colorTemp="11200"/>
                    </a14:imgEffect>
                    <a14:imgEffect>
                      <a14:saturation sat="400000"/>
                    </a14:imgEffect>
                  </a14:imgLayer>
                </a14:imgProps>
              </a:ext>
              <a:ext uri="{28A0092B-C50C-407E-A947-70E740481C1C}">
                <a14:useLocalDpi xmlns:a14="http://schemas.microsoft.com/office/drawing/2010/main"/>
              </a:ext>
            </a:extLst>
          </a:blip>
          <a:srcRect/>
          <a:stretch>
            <a:fillRect/>
          </a:stretch>
        </p:blipFill>
        <p:spPr bwMode="auto">
          <a:xfrm>
            <a:off x="10083405" y="941271"/>
            <a:ext cx="1002475" cy="689202"/>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p:cNvSpPr txBox="1"/>
          <p:nvPr/>
        </p:nvSpPr>
        <p:spPr>
          <a:xfrm>
            <a:off x="10344083" y="1472107"/>
            <a:ext cx="566181" cy="461665"/>
          </a:xfrm>
          <a:prstGeom prst="rect">
            <a:avLst/>
          </a:prstGeom>
          <a:noFill/>
        </p:spPr>
        <p:txBody>
          <a:bodyPr wrap="none" rtlCol="0">
            <a:spAutoFit/>
          </a:bodyPr>
          <a:lstStyle/>
          <a:p>
            <a:r>
              <a:rPr lang="en-US" sz="2400" b="1" dirty="0">
                <a:solidFill>
                  <a:srgbClr val="C00000"/>
                </a:solidFill>
                <a:latin typeface="Espresso Dolce" charset="0"/>
                <a:ea typeface="Espresso Dolce" charset="0"/>
                <a:cs typeface="Espresso Dolce" charset="0"/>
              </a:rPr>
              <a:t>I’s  </a:t>
            </a:r>
          </a:p>
        </p:txBody>
      </p:sp>
      <p:pic>
        <p:nvPicPr>
          <p:cNvPr id="22" name="Picture 21">
            <a:extLst>
              <a:ext uri="{FF2B5EF4-FFF2-40B4-BE49-F238E27FC236}">
                <a16:creationId xmlns:a16="http://schemas.microsoft.com/office/drawing/2014/main" id="{982B862F-88D2-4D7F-A25F-11C0F2216F52}"/>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10920045" y="5783212"/>
            <a:ext cx="993943" cy="946294"/>
          </a:xfrm>
          <a:prstGeom prst="rect">
            <a:avLst/>
          </a:prstGeom>
        </p:spPr>
      </p:pic>
    </p:spTree>
    <p:extLst>
      <p:ext uri="{BB962C8B-B14F-4D97-AF65-F5344CB8AC3E}">
        <p14:creationId xmlns:p14="http://schemas.microsoft.com/office/powerpoint/2010/main" val="123044785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wipe(left)">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dissolv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dissolv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dissolv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dissolv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dissolve">
                                      <p:cBhvr>
                                        <p:cTn id="3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P spid="14" grpId="0" animBg="1"/>
      <p:bldP spid="15" grpId="0" animBg="1"/>
      <p:bldP spid="2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55728" y="365079"/>
            <a:ext cx="10515600" cy="846987"/>
          </a:xfrm>
        </p:spPr>
        <p:txBody>
          <a:bodyPr>
            <a:noAutofit/>
          </a:bodyPr>
          <a:lstStyle/>
          <a:p>
            <a:r>
              <a:rPr lang="en-GB" sz="6000" dirty="0">
                <a:solidFill>
                  <a:schemeClr val="tx1">
                    <a:lumMod val="65000"/>
                    <a:lumOff val="35000"/>
                  </a:schemeClr>
                </a:solidFill>
              </a:rPr>
              <a:t>The key to learning exercises</a:t>
            </a:r>
          </a:p>
        </p:txBody>
      </p:sp>
      <p:grpSp>
        <p:nvGrpSpPr>
          <p:cNvPr id="5" name="Group 4"/>
          <p:cNvGrpSpPr/>
          <p:nvPr/>
        </p:nvGrpSpPr>
        <p:grpSpPr>
          <a:xfrm>
            <a:off x="838200" y="2444677"/>
            <a:ext cx="1521408" cy="2535760"/>
            <a:chOff x="908927" y="2383672"/>
            <a:chExt cx="1533828" cy="2532585"/>
          </a:xfrm>
        </p:grpSpPr>
        <p:sp>
          <p:nvSpPr>
            <p:cNvPr id="6" name="TextBox 5"/>
            <p:cNvSpPr txBox="1"/>
            <p:nvPr/>
          </p:nvSpPr>
          <p:spPr>
            <a:xfrm>
              <a:off x="908927" y="3901866"/>
              <a:ext cx="1533828" cy="1014391"/>
            </a:xfrm>
            <a:prstGeom prst="rect">
              <a:avLst/>
            </a:prstGeom>
            <a:noFill/>
          </p:spPr>
          <p:txBody>
            <a:bodyPr wrap="square" rtlCol="0">
              <a:spAutoFit/>
            </a:bodyPr>
            <a:lstStyle/>
            <a:p>
              <a:pPr algn="ctr"/>
              <a:r>
                <a:rPr lang="en-GB" sz="2000" dirty="0">
                  <a:solidFill>
                    <a:schemeClr val="tx2"/>
                  </a:solidFill>
                  <a:latin typeface="Century Gothic" charset="0"/>
                  <a:ea typeface="Century Gothic" charset="0"/>
                  <a:cs typeface="Century Gothic" charset="0"/>
                </a:rPr>
                <a:t>Take notes for later use</a:t>
              </a:r>
            </a:p>
          </p:txBody>
        </p:sp>
        <p:sp>
          <p:nvSpPr>
            <p:cNvPr id="9" name="Shape 2550"/>
            <p:cNvSpPr>
              <a:spLocks noChangeAspect="1"/>
            </p:cNvSpPr>
            <p:nvPr/>
          </p:nvSpPr>
          <p:spPr>
            <a:xfrm>
              <a:off x="1010752" y="2383672"/>
              <a:ext cx="1330179" cy="1330179"/>
            </a:xfrm>
            <a:custGeom>
              <a:avLst/>
              <a:gdLst/>
              <a:ahLst/>
              <a:cxnLst>
                <a:cxn ang="0">
                  <a:pos x="wd2" y="hd2"/>
                </a:cxn>
                <a:cxn ang="5400000">
                  <a:pos x="wd2" y="hd2"/>
                </a:cxn>
                <a:cxn ang="10800000">
                  <a:pos x="wd2" y="hd2"/>
                </a:cxn>
                <a:cxn ang="16200000">
                  <a:pos x="wd2" y="hd2"/>
                </a:cxn>
              </a:cxnLst>
              <a:rect l="0" t="0" r="r" b="b"/>
              <a:pathLst>
                <a:path w="21600" h="21600" extrusionOk="0">
                  <a:moveTo>
                    <a:pt x="21109" y="7364"/>
                  </a:moveTo>
                  <a:cubicBezTo>
                    <a:pt x="20838" y="7364"/>
                    <a:pt x="20618" y="7584"/>
                    <a:pt x="20618" y="7855"/>
                  </a:cubicBezTo>
                  <a:lnTo>
                    <a:pt x="20618" y="18655"/>
                  </a:lnTo>
                  <a:cubicBezTo>
                    <a:pt x="20618" y="19739"/>
                    <a:pt x="19739" y="20618"/>
                    <a:pt x="18655" y="20618"/>
                  </a:cubicBezTo>
                  <a:lnTo>
                    <a:pt x="2945" y="20618"/>
                  </a:lnTo>
                  <a:cubicBezTo>
                    <a:pt x="1861" y="20618"/>
                    <a:pt x="982" y="19739"/>
                    <a:pt x="982" y="18655"/>
                  </a:cubicBezTo>
                  <a:lnTo>
                    <a:pt x="982" y="2945"/>
                  </a:lnTo>
                  <a:cubicBezTo>
                    <a:pt x="982" y="1861"/>
                    <a:pt x="1861" y="982"/>
                    <a:pt x="2945" y="982"/>
                  </a:cubicBezTo>
                  <a:lnTo>
                    <a:pt x="13745" y="982"/>
                  </a:lnTo>
                  <a:cubicBezTo>
                    <a:pt x="14017" y="982"/>
                    <a:pt x="14236" y="762"/>
                    <a:pt x="14236" y="491"/>
                  </a:cubicBezTo>
                  <a:cubicBezTo>
                    <a:pt x="14236" y="220"/>
                    <a:pt x="14017" y="0"/>
                    <a:pt x="13745" y="0"/>
                  </a:cubicBezTo>
                  <a:lnTo>
                    <a:pt x="2945" y="0"/>
                  </a:lnTo>
                  <a:cubicBezTo>
                    <a:pt x="1318" y="0"/>
                    <a:pt x="0" y="1319"/>
                    <a:pt x="0" y="2945"/>
                  </a:cubicBezTo>
                  <a:lnTo>
                    <a:pt x="0" y="18655"/>
                  </a:lnTo>
                  <a:cubicBezTo>
                    <a:pt x="0" y="20282"/>
                    <a:pt x="1318" y="21600"/>
                    <a:pt x="2945" y="21600"/>
                  </a:cubicBezTo>
                  <a:lnTo>
                    <a:pt x="18655" y="21600"/>
                  </a:lnTo>
                  <a:cubicBezTo>
                    <a:pt x="20282" y="21600"/>
                    <a:pt x="21600" y="20282"/>
                    <a:pt x="21600" y="18655"/>
                  </a:cubicBezTo>
                  <a:lnTo>
                    <a:pt x="21600" y="7855"/>
                  </a:lnTo>
                  <a:cubicBezTo>
                    <a:pt x="21600" y="7584"/>
                    <a:pt x="21380" y="7364"/>
                    <a:pt x="21109" y="7364"/>
                  </a:cubicBezTo>
                  <a:moveTo>
                    <a:pt x="7006" y="12764"/>
                  </a:moveTo>
                  <a:lnTo>
                    <a:pt x="8836" y="12764"/>
                  </a:lnTo>
                  <a:lnTo>
                    <a:pt x="8836" y="14594"/>
                  </a:lnTo>
                  <a:lnTo>
                    <a:pt x="6627" y="14973"/>
                  </a:lnTo>
                  <a:cubicBezTo>
                    <a:pt x="6627" y="14973"/>
                    <a:pt x="7006" y="12764"/>
                    <a:pt x="7006" y="12764"/>
                  </a:cubicBezTo>
                  <a:close/>
                  <a:moveTo>
                    <a:pt x="16775" y="2742"/>
                  </a:moveTo>
                  <a:lnTo>
                    <a:pt x="18858" y="4825"/>
                  </a:lnTo>
                  <a:lnTo>
                    <a:pt x="9818" y="13865"/>
                  </a:lnTo>
                  <a:lnTo>
                    <a:pt x="9818" y="11782"/>
                  </a:lnTo>
                  <a:lnTo>
                    <a:pt x="7736" y="11782"/>
                  </a:lnTo>
                  <a:cubicBezTo>
                    <a:pt x="7736" y="11782"/>
                    <a:pt x="16775" y="2742"/>
                    <a:pt x="16775" y="2742"/>
                  </a:cubicBezTo>
                  <a:close/>
                  <a:moveTo>
                    <a:pt x="18104" y="1414"/>
                  </a:moveTo>
                  <a:cubicBezTo>
                    <a:pt x="18371" y="1147"/>
                    <a:pt x="18739" y="982"/>
                    <a:pt x="19145" y="982"/>
                  </a:cubicBezTo>
                  <a:cubicBezTo>
                    <a:pt x="19959" y="982"/>
                    <a:pt x="20618" y="1642"/>
                    <a:pt x="20618" y="2455"/>
                  </a:cubicBezTo>
                  <a:cubicBezTo>
                    <a:pt x="20618" y="2861"/>
                    <a:pt x="20453" y="3230"/>
                    <a:pt x="20187" y="3496"/>
                  </a:cubicBezTo>
                  <a:lnTo>
                    <a:pt x="19552" y="4131"/>
                  </a:lnTo>
                  <a:lnTo>
                    <a:pt x="17469" y="2048"/>
                  </a:lnTo>
                  <a:cubicBezTo>
                    <a:pt x="17469" y="2048"/>
                    <a:pt x="18104" y="1414"/>
                    <a:pt x="18104" y="1414"/>
                  </a:cubicBezTo>
                  <a:close/>
                  <a:moveTo>
                    <a:pt x="5400" y="16200"/>
                  </a:moveTo>
                  <a:lnTo>
                    <a:pt x="9590" y="15481"/>
                  </a:lnTo>
                  <a:lnTo>
                    <a:pt x="20881" y="4190"/>
                  </a:lnTo>
                  <a:cubicBezTo>
                    <a:pt x="21325" y="3746"/>
                    <a:pt x="21600" y="3133"/>
                    <a:pt x="21600" y="2455"/>
                  </a:cubicBezTo>
                  <a:cubicBezTo>
                    <a:pt x="21600" y="1099"/>
                    <a:pt x="20501" y="0"/>
                    <a:pt x="19145" y="0"/>
                  </a:cubicBezTo>
                  <a:cubicBezTo>
                    <a:pt x="18468" y="0"/>
                    <a:pt x="17854" y="275"/>
                    <a:pt x="17410" y="719"/>
                  </a:cubicBezTo>
                  <a:lnTo>
                    <a:pt x="6119" y="12010"/>
                  </a:lnTo>
                  <a:cubicBezTo>
                    <a:pt x="6119" y="12010"/>
                    <a:pt x="5400" y="16200"/>
                    <a:pt x="5400" y="16200"/>
                  </a:cubicBezTo>
                  <a:close/>
                </a:path>
              </a:pathLst>
            </a:custGeom>
            <a:solidFill>
              <a:schemeClr val="tx2"/>
            </a:solidFill>
            <a:ln w="12700">
              <a:miter lim="400000"/>
            </a:ln>
          </p:spPr>
          <p:txBody>
            <a:bodyPr lIns="25393" tIns="25393" rIns="25393" bIns="25393" anchor="ctr"/>
            <a:lstStyle/>
            <a:p>
              <a:pPr defTabSz="30468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956">
                <a:solidFill>
                  <a:srgbClr val="FFFFFF"/>
                </a:solidFill>
                <a:effectLst>
                  <a:outerShdw blurRad="38100" dist="12700" dir="5400000" rotWithShape="0">
                    <a:srgbClr val="000000">
                      <a:alpha val="50000"/>
                    </a:srgbClr>
                  </a:outerShdw>
                </a:effectLst>
                <a:latin typeface="Century Gothic" charset="0"/>
                <a:ea typeface="Century Gothic" charset="0"/>
                <a:cs typeface="Century Gothic" charset="0"/>
                <a:sym typeface="Gill Sans"/>
              </a:endParaRPr>
            </a:p>
          </p:txBody>
        </p:sp>
      </p:grpSp>
      <p:grpSp>
        <p:nvGrpSpPr>
          <p:cNvPr id="3" name="Group 2"/>
          <p:cNvGrpSpPr/>
          <p:nvPr/>
        </p:nvGrpSpPr>
        <p:grpSpPr>
          <a:xfrm>
            <a:off x="5147879" y="2455021"/>
            <a:ext cx="1893208" cy="1920207"/>
            <a:chOff x="4178628" y="2383672"/>
            <a:chExt cx="1908663" cy="1917802"/>
          </a:xfrm>
        </p:grpSpPr>
        <p:grpSp>
          <p:nvGrpSpPr>
            <p:cNvPr id="11" name="Group 10"/>
            <p:cNvGrpSpPr>
              <a:grpSpLocks noChangeAspect="1"/>
            </p:cNvGrpSpPr>
            <p:nvPr/>
          </p:nvGrpSpPr>
          <p:grpSpPr>
            <a:xfrm>
              <a:off x="4178628" y="2383672"/>
              <a:ext cx="1908663" cy="1418753"/>
              <a:chOff x="5757863" y="2919413"/>
              <a:chExt cx="695324" cy="455612"/>
            </a:xfrm>
            <a:solidFill>
              <a:sysClr val="windowText" lastClr="000000"/>
            </a:solidFill>
          </p:grpSpPr>
          <p:sp>
            <p:nvSpPr>
              <p:cNvPr id="13" name="Freeform 477"/>
              <p:cNvSpPr>
                <a:spLocks noEditPoints="1"/>
              </p:cNvSpPr>
              <p:nvPr/>
            </p:nvSpPr>
            <p:spPr bwMode="auto">
              <a:xfrm>
                <a:off x="5875338" y="2919413"/>
                <a:ext cx="468312" cy="455612"/>
              </a:xfrm>
              <a:custGeom>
                <a:avLst/>
                <a:gdLst>
                  <a:gd name="T0" fmla="*/ 223 w 223"/>
                  <a:gd name="T1" fmla="*/ 216 h 216"/>
                  <a:gd name="T2" fmla="*/ 0 w 223"/>
                  <a:gd name="T3" fmla="*/ 216 h 216"/>
                  <a:gd name="T4" fmla="*/ 0 w 223"/>
                  <a:gd name="T5" fmla="*/ 211 h 216"/>
                  <a:gd name="T6" fmla="*/ 83 w 223"/>
                  <a:gd name="T7" fmla="*/ 144 h 216"/>
                  <a:gd name="T8" fmla="*/ 85 w 223"/>
                  <a:gd name="T9" fmla="*/ 137 h 216"/>
                  <a:gd name="T10" fmla="*/ 67 w 223"/>
                  <a:gd name="T11" fmla="*/ 103 h 216"/>
                  <a:gd name="T12" fmla="*/ 58 w 223"/>
                  <a:gd name="T13" fmla="*/ 92 h 216"/>
                  <a:gd name="T14" fmla="*/ 60 w 223"/>
                  <a:gd name="T15" fmla="*/ 67 h 216"/>
                  <a:gd name="T16" fmla="*/ 60 w 223"/>
                  <a:gd name="T17" fmla="*/ 67 h 216"/>
                  <a:gd name="T18" fmla="*/ 71 w 223"/>
                  <a:gd name="T19" fmla="*/ 15 h 216"/>
                  <a:gd name="T20" fmla="*/ 111 w 223"/>
                  <a:gd name="T21" fmla="*/ 0 h 216"/>
                  <a:gd name="T22" fmla="*/ 151 w 223"/>
                  <a:gd name="T23" fmla="*/ 15 h 216"/>
                  <a:gd name="T24" fmla="*/ 163 w 223"/>
                  <a:gd name="T25" fmla="*/ 67 h 216"/>
                  <a:gd name="T26" fmla="*/ 163 w 223"/>
                  <a:gd name="T27" fmla="*/ 67 h 216"/>
                  <a:gd name="T28" fmla="*/ 165 w 223"/>
                  <a:gd name="T29" fmla="*/ 92 h 216"/>
                  <a:gd name="T30" fmla="*/ 156 w 223"/>
                  <a:gd name="T31" fmla="*/ 103 h 216"/>
                  <a:gd name="T32" fmla="*/ 138 w 223"/>
                  <a:gd name="T33" fmla="*/ 137 h 216"/>
                  <a:gd name="T34" fmla="*/ 140 w 223"/>
                  <a:gd name="T35" fmla="*/ 144 h 216"/>
                  <a:gd name="T36" fmla="*/ 223 w 223"/>
                  <a:gd name="T37" fmla="*/ 211 h 216"/>
                  <a:gd name="T38" fmla="*/ 223 w 223"/>
                  <a:gd name="T39" fmla="*/ 216 h 216"/>
                  <a:gd name="T40" fmla="*/ 12 w 223"/>
                  <a:gd name="T41" fmla="*/ 205 h 216"/>
                  <a:gd name="T42" fmla="*/ 211 w 223"/>
                  <a:gd name="T43" fmla="*/ 205 h 216"/>
                  <a:gd name="T44" fmla="*/ 181 w 223"/>
                  <a:gd name="T45" fmla="*/ 175 h 216"/>
                  <a:gd name="T46" fmla="*/ 137 w 223"/>
                  <a:gd name="T47" fmla="*/ 155 h 216"/>
                  <a:gd name="T48" fmla="*/ 127 w 223"/>
                  <a:gd name="T49" fmla="*/ 134 h 216"/>
                  <a:gd name="T50" fmla="*/ 127 w 223"/>
                  <a:gd name="T51" fmla="*/ 132 h 216"/>
                  <a:gd name="T52" fmla="*/ 128 w 223"/>
                  <a:gd name="T53" fmla="*/ 130 h 216"/>
                  <a:gd name="T54" fmla="*/ 145 w 223"/>
                  <a:gd name="T55" fmla="*/ 98 h 216"/>
                  <a:gd name="T56" fmla="*/ 146 w 223"/>
                  <a:gd name="T57" fmla="*/ 93 h 216"/>
                  <a:gd name="T58" fmla="*/ 151 w 223"/>
                  <a:gd name="T59" fmla="*/ 93 h 216"/>
                  <a:gd name="T60" fmla="*/ 155 w 223"/>
                  <a:gd name="T61" fmla="*/ 86 h 216"/>
                  <a:gd name="T62" fmla="*/ 153 w 223"/>
                  <a:gd name="T63" fmla="*/ 74 h 216"/>
                  <a:gd name="T64" fmla="*/ 151 w 223"/>
                  <a:gd name="T65" fmla="*/ 72 h 216"/>
                  <a:gd name="T66" fmla="*/ 151 w 223"/>
                  <a:gd name="T67" fmla="*/ 69 h 216"/>
                  <a:gd name="T68" fmla="*/ 151 w 223"/>
                  <a:gd name="T69" fmla="*/ 66 h 216"/>
                  <a:gd name="T70" fmla="*/ 143 w 223"/>
                  <a:gd name="T71" fmla="*/ 23 h 216"/>
                  <a:gd name="T72" fmla="*/ 111 w 223"/>
                  <a:gd name="T73" fmla="*/ 12 h 216"/>
                  <a:gd name="T74" fmla="*/ 80 w 223"/>
                  <a:gd name="T75" fmla="*/ 23 h 216"/>
                  <a:gd name="T76" fmla="*/ 72 w 223"/>
                  <a:gd name="T77" fmla="*/ 66 h 216"/>
                  <a:gd name="T78" fmla="*/ 72 w 223"/>
                  <a:gd name="T79" fmla="*/ 69 h 216"/>
                  <a:gd name="T80" fmla="*/ 72 w 223"/>
                  <a:gd name="T81" fmla="*/ 72 h 216"/>
                  <a:gd name="T82" fmla="*/ 70 w 223"/>
                  <a:gd name="T83" fmla="*/ 74 h 216"/>
                  <a:gd name="T84" fmla="*/ 68 w 223"/>
                  <a:gd name="T85" fmla="*/ 86 h 216"/>
                  <a:gd name="T86" fmla="*/ 72 w 223"/>
                  <a:gd name="T87" fmla="*/ 93 h 216"/>
                  <a:gd name="T88" fmla="*/ 77 w 223"/>
                  <a:gd name="T89" fmla="*/ 93 h 216"/>
                  <a:gd name="T90" fmla="*/ 77 w 223"/>
                  <a:gd name="T91" fmla="*/ 98 h 216"/>
                  <a:gd name="T92" fmla="*/ 95 w 223"/>
                  <a:gd name="T93" fmla="*/ 130 h 216"/>
                  <a:gd name="T94" fmla="*/ 96 w 223"/>
                  <a:gd name="T95" fmla="*/ 132 h 216"/>
                  <a:gd name="T96" fmla="*/ 96 w 223"/>
                  <a:gd name="T97" fmla="*/ 134 h 216"/>
                  <a:gd name="T98" fmla="*/ 86 w 223"/>
                  <a:gd name="T99" fmla="*/ 155 h 216"/>
                  <a:gd name="T100" fmla="*/ 42 w 223"/>
                  <a:gd name="T101" fmla="*/ 175 h 216"/>
                  <a:gd name="T102" fmla="*/ 12 w 223"/>
                  <a:gd name="T103" fmla="*/ 20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3" h="216">
                    <a:moveTo>
                      <a:pt x="223" y="216"/>
                    </a:moveTo>
                    <a:cubicBezTo>
                      <a:pt x="0" y="216"/>
                      <a:pt x="0" y="216"/>
                      <a:pt x="0" y="216"/>
                    </a:cubicBezTo>
                    <a:cubicBezTo>
                      <a:pt x="0" y="211"/>
                      <a:pt x="0" y="211"/>
                      <a:pt x="0" y="211"/>
                    </a:cubicBezTo>
                    <a:cubicBezTo>
                      <a:pt x="0" y="176"/>
                      <a:pt x="65" y="148"/>
                      <a:pt x="83" y="144"/>
                    </a:cubicBezTo>
                    <a:cubicBezTo>
                      <a:pt x="84" y="143"/>
                      <a:pt x="84" y="140"/>
                      <a:pt x="85" y="137"/>
                    </a:cubicBezTo>
                    <a:cubicBezTo>
                      <a:pt x="81" y="132"/>
                      <a:pt x="71" y="120"/>
                      <a:pt x="67" y="103"/>
                    </a:cubicBezTo>
                    <a:cubicBezTo>
                      <a:pt x="63" y="102"/>
                      <a:pt x="60" y="98"/>
                      <a:pt x="58" y="92"/>
                    </a:cubicBezTo>
                    <a:cubicBezTo>
                      <a:pt x="55" y="85"/>
                      <a:pt x="55" y="74"/>
                      <a:pt x="60" y="67"/>
                    </a:cubicBezTo>
                    <a:cubicBezTo>
                      <a:pt x="60" y="67"/>
                      <a:pt x="60" y="67"/>
                      <a:pt x="60" y="67"/>
                    </a:cubicBezTo>
                    <a:cubicBezTo>
                      <a:pt x="59" y="57"/>
                      <a:pt x="56" y="32"/>
                      <a:pt x="71" y="15"/>
                    </a:cubicBezTo>
                    <a:cubicBezTo>
                      <a:pt x="80" y="5"/>
                      <a:pt x="94" y="0"/>
                      <a:pt x="111" y="0"/>
                    </a:cubicBezTo>
                    <a:cubicBezTo>
                      <a:pt x="129" y="0"/>
                      <a:pt x="142" y="5"/>
                      <a:pt x="151" y="15"/>
                    </a:cubicBezTo>
                    <a:cubicBezTo>
                      <a:pt x="166" y="32"/>
                      <a:pt x="164" y="57"/>
                      <a:pt x="163" y="67"/>
                    </a:cubicBezTo>
                    <a:cubicBezTo>
                      <a:pt x="163" y="67"/>
                      <a:pt x="163" y="67"/>
                      <a:pt x="163" y="67"/>
                    </a:cubicBezTo>
                    <a:cubicBezTo>
                      <a:pt x="168" y="74"/>
                      <a:pt x="168" y="85"/>
                      <a:pt x="165" y="92"/>
                    </a:cubicBezTo>
                    <a:cubicBezTo>
                      <a:pt x="163" y="98"/>
                      <a:pt x="160" y="102"/>
                      <a:pt x="156" y="103"/>
                    </a:cubicBezTo>
                    <a:cubicBezTo>
                      <a:pt x="152" y="120"/>
                      <a:pt x="142" y="132"/>
                      <a:pt x="138" y="137"/>
                    </a:cubicBezTo>
                    <a:cubicBezTo>
                      <a:pt x="138" y="140"/>
                      <a:pt x="139" y="143"/>
                      <a:pt x="140" y="144"/>
                    </a:cubicBezTo>
                    <a:cubicBezTo>
                      <a:pt x="158" y="148"/>
                      <a:pt x="223" y="176"/>
                      <a:pt x="223" y="211"/>
                    </a:cubicBezTo>
                    <a:lnTo>
                      <a:pt x="223" y="216"/>
                    </a:lnTo>
                    <a:close/>
                    <a:moveTo>
                      <a:pt x="12" y="205"/>
                    </a:moveTo>
                    <a:cubicBezTo>
                      <a:pt x="211" y="205"/>
                      <a:pt x="211" y="205"/>
                      <a:pt x="211" y="205"/>
                    </a:cubicBezTo>
                    <a:cubicBezTo>
                      <a:pt x="208" y="195"/>
                      <a:pt x="197" y="185"/>
                      <a:pt x="181" y="175"/>
                    </a:cubicBezTo>
                    <a:cubicBezTo>
                      <a:pt x="164" y="164"/>
                      <a:pt x="144" y="157"/>
                      <a:pt x="137" y="155"/>
                    </a:cubicBezTo>
                    <a:cubicBezTo>
                      <a:pt x="128" y="154"/>
                      <a:pt x="127" y="140"/>
                      <a:pt x="127" y="134"/>
                    </a:cubicBezTo>
                    <a:cubicBezTo>
                      <a:pt x="127" y="132"/>
                      <a:pt x="127" y="132"/>
                      <a:pt x="127" y="132"/>
                    </a:cubicBezTo>
                    <a:cubicBezTo>
                      <a:pt x="128" y="130"/>
                      <a:pt x="128" y="130"/>
                      <a:pt x="128" y="130"/>
                    </a:cubicBezTo>
                    <a:cubicBezTo>
                      <a:pt x="128" y="130"/>
                      <a:pt x="142" y="116"/>
                      <a:pt x="145" y="98"/>
                    </a:cubicBezTo>
                    <a:cubicBezTo>
                      <a:pt x="146" y="93"/>
                      <a:pt x="146" y="93"/>
                      <a:pt x="146" y="93"/>
                    </a:cubicBezTo>
                    <a:cubicBezTo>
                      <a:pt x="151" y="93"/>
                      <a:pt x="151" y="93"/>
                      <a:pt x="151" y="93"/>
                    </a:cubicBezTo>
                    <a:cubicBezTo>
                      <a:pt x="152" y="93"/>
                      <a:pt x="154" y="91"/>
                      <a:pt x="155" y="86"/>
                    </a:cubicBezTo>
                    <a:cubicBezTo>
                      <a:pt x="156" y="81"/>
                      <a:pt x="155" y="76"/>
                      <a:pt x="153" y="74"/>
                    </a:cubicBezTo>
                    <a:cubicBezTo>
                      <a:pt x="151" y="72"/>
                      <a:pt x="151" y="72"/>
                      <a:pt x="151" y="72"/>
                    </a:cubicBezTo>
                    <a:cubicBezTo>
                      <a:pt x="151" y="69"/>
                      <a:pt x="151" y="69"/>
                      <a:pt x="151" y="69"/>
                    </a:cubicBezTo>
                    <a:cubicBezTo>
                      <a:pt x="151" y="68"/>
                      <a:pt x="151" y="67"/>
                      <a:pt x="151" y="66"/>
                    </a:cubicBezTo>
                    <a:cubicBezTo>
                      <a:pt x="152" y="57"/>
                      <a:pt x="154" y="36"/>
                      <a:pt x="143" y="23"/>
                    </a:cubicBezTo>
                    <a:cubicBezTo>
                      <a:pt x="136" y="15"/>
                      <a:pt x="126" y="12"/>
                      <a:pt x="111" y="12"/>
                    </a:cubicBezTo>
                    <a:cubicBezTo>
                      <a:pt x="97" y="12"/>
                      <a:pt x="87" y="15"/>
                      <a:pt x="80" y="23"/>
                    </a:cubicBezTo>
                    <a:cubicBezTo>
                      <a:pt x="68" y="36"/>
                      <a:pt x="71" y="57"/>
                      <a:pt x="72" y="66"/>
                    </a:cubicBezTo>
                    <a:cubicBezTo>
                      <a:pt x="72" y="67"/>
                      <a:pt x="72" y="68"/>
                      <a:pt x="72" y="69"/>
                    </a:cubicBezTo>
                    <a:cubicBezTo>
                      <a:pt x="72" y="72"/>
                      <a:pt x="72" y="72"/>
                      <a:pt x="72" y="72"/>
                    </a:cubicBezTo>
                    <a:cubicBezTo>
                      <a:pt x="70" y="74"/>
                      <a:pt x="70" y="74"/>
                      <a:pt x="70" y="74"/>
                    </a:cubicBezTo>
                    <a:cubicBezTo>
                      <a:pt x="67" y="76"/>
                      <a:pt x="67" y="81"/>
                      <a:pt x="68" y="86"/>
                    </a:cubicBezTo>
                    <a:cubicBezTo>
                      <a:pt x="69" y="91"/>
                      <a:pt x="71" y="93"/>
                      <a:pt x="72" y="93"/>
                    </a:cubicBezTo>
                    <a:cubicBezTo>
                      <a:pt x="77" y="93"/>
                      <a:pt x="77" y="93"/>
                      <a:pt x="77" y="93"/>
                    </a:cubicBezTo>
                    <a:cubicBezTo>
                      <a:pt x="77" y="98"/>
                      <a:pt x="77" y="98"/>
                      <a:pt x="77" y="98"/>
                    </a:cubicBezTo>
                    <a:cubicBezTo>
                      <a:pt x="80" y="116"/>
                      <a:pt x="94" y="130"/>
                      <a:pt x="95" y="130"/>
                    </a:cubicBezTo>
                    <a:cubicBezTo>
                      <a:pt x="96" y="132"/>
                      <a:pt x="96" y="132"/>
                      <a:pt x="96" y="132"/>
                    </a:cubicBezTo>
                    <a:cubicBezTo>
                      <a:pt x="96" y="134"/>
                      <a:pt x="96" y="134"/>
                      <a:pt x="96" y="134"/>
                    </a:cubicBezTo>
                    <a:cubicBezTo>
                      <a:pt x="96" y="140"/>
                      <a:pt x="95" y="154"/>
                      <a:pt x="86" y="155"/>
                    </a:cubicBezTo>
                    <a:cubicBezTo>
                      <a:pt x="79" y="157"/>
                      <a:pt x="59" y="164"/>
                      <a:pt x="42" y="175"/>
                    </a:cubicBezTo>
                    <a:cubicBezTo>
                      <a:pt x="25" y="185"/>
                      <a:pt x="15" y="195"/>
                      <a:pt x="12" y="205"/>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40">
                  <a:defRPr/>
                </a:pPr>
                <a:endParaRPr lang="id-ID" sz="2400" kern="0" dirty="0">
                  <a:solidFill>
                    <a:prstClr val="black"/>
                  </a:solidFill>
                  <a:latin typeface="Century Gothic" charset="0"/>
                  <a:ea typeface="Century Gothic" charset="0"/>
                  <a:cs typeface="Century Gothic" charset="0"/>
                </a:endParaRPr>
              </a:p>
            </p:txBody>
          </p:sp>
          <p:sp>
            <p:nvSpPr>
              <p:cNvPr id="14" name="Freeform 478"/>
              <p:cNvSpPr>
                <a:spLocks/>
              </p:cNvSpPr>
              <p:nvPr/>
            </p:nvSpPr>
            <p:spPr bwMode="auto">
              <a:xfrm>
                <a:off x="6216650" y="2936875"/>
                <a:ext cx="236537" cy="381000"/>
              </a:xfrm>
              <a:custGeom>
                <a:avLst/>
                <a:gdLst>
                  <a:gd name="T0" fmla="*/ 43 w 113"/>
                  <a:gd name="T1" fmla="*/ 120 h 181"/>
                  <a:gd name="T2" fmla="*/ 42 w 113"/>
                  <a:gd name="T3" fmla="*/ 114 h 181"/>
                  <a:gd name="T4" fmla="*/ 57 w 113"/>
                  <a:gd name="T5" fmla="*/ 86 h 181"/>
                  <a:gd name="T6" fmla="*/ 64 w 113"/>
                  <a:gd name="T7" fmla="*/ 77 h 181"/>
                  <a:gd name="T8" fmla="*/ 62 w 113"/>
                  <a:gd name="T9" fmla="*/ 56 h 181"/>
                  <a:gd name="T10" fmla="*/ 62 w 113"/>
                  <a:gd name="T11" fmla="*/ 56 h 181"/>
                  <a:gd name="T12" fmla="*/ 53 w 113"/>
                  <a:gd name="T13" fmla="*/ 13 h 181"/>
                  <a:gd name="T14" fmla="*/ 19 w 113"/>
                  <a:gd name="T15" fmla="*/ 0 h 181"/>
                  <a:gd name="T16" fmla="*/ 0 w 113"/>
                  <a:gd name="T17" fmla="*/ 4 h 181"/>
                  <a:gd name="T18" fmla="*/ 5 w 113"/>
                  <a:gd name="T19" fmla="*/ 12 h 181"/>
                  <a:gd name="T20" fmla="*/ 19 w 113"/>
                  <a:gd name="T21" fmla="*/ 10 h 181"/>
                  <a:gd name="T22" fmla="*/ 46 w 113"/>
                  <a:gd name="T23" fmla="*/ 19 h 181"/>
                  <a:gd name="T24" fmla="*/ 53 w 113"/>
                  <a:gd name="T25" fmla="*/ 55 h 181"/>
                  <a:gd name="T26" fmla="*/ 52 w 113"/>
                  <a:gd name="T27" fmla="*/ 58 h 181"/>
                  <a:gd name="T28" fmla="*/ 52 w 113"/>
                  <a:gd name="T29" fmla="*/ 60 h 181"/>
                  <a:gd name="T30" fmla="*/ 54 w 113"/>
                  <a:gd name="T31" fmla="*/ 62 h 181"/>
                  <a:gd name="T32" fmla="*/ 56 w 113"/>
                  <a:gd name="T33" fmla="*/ 72 h 181"/>
                  <a:gd name="T34" fmla="*/ 52 w 113"/>
                  <a:gd name="T35" fmla="*/ 78 h 181"/>
                  <a:gd name="T36" fmla="*/ 48 w 113"/>
                  <a:gd name="T37" fmla="*/ 78 h 181"/>
                  <a:gd name="T38" fmla="*/ 48 w 113"/>
                  <a:gd name="T39" fmla="*/ 82 h 181"/>
                  <a:gd name="T40" fmla="*/ 33 w 113"/>
                  <a:gd name="T41" fmla="*/ 109 h 181"/>
                  <a:gd name="T42" fmla="*/ 32 w 113"/>
                  <a:gd name="T43" fmla="*/ 110 h 181"/>
                  <a:gd name="T44" fmla="*/ 32 w 113"/>
                  <a:gd name="T45" fmla="*/ 112 h 181"/>
                  <a:gd name="T46" fmla="*/ 41 w 113"/>
                  <a:gd name="T47" fmla="*/ 130 h 181"/>
                  <a:gd name="T48" fmla="*/ 77 w 113"/>
                  <a:gd name="T49" fmla="*/ 146 h 181"/>
                  <a:gd name="T50" fmla="*/ 102 w 113"/>
                  <a:gd name="T51" fmla="*/ 171 h 181"/>
                  <a:gd name="T52" fmla="*/ 58 w 113"/>
                  <a:gd name="T53" fmla="*/ 171 h 181"/>
                  <a:gd name="T54" fmla="*/ 65 w 113"/>
                  <a:gd name="T55" fmla="*/ 181 h 181"/>
                  <a:gd name="T56" fmla="*/ 113 w 113"/>
                  <a:gd name="T57" fmla="*/ 181 h 181"/>
                  <a:gd name="T58" fmla="*/ 113 w 113"/>
                  <a:gd name="T59" fmla="*/ 176 h 181"/>
                  <a:gd name="T60" fmla="*/ 43 w 113"/>
                  <a:gd name="T61" fmla="*/ 1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3" h="181">
                    <a:moveTo>
                      <a:pt x="43" y="120"/>
                    </a:moveTo>
                    <a:cubicBezTo>
                      <a:pt x="42" y="119"/>
                      <a:pt x="42" y="117"/>
                      <a:pt x="42" y="114"/>
                    </a:cubicBezTo>
                    <a:cubicBezTo>
                      <a:pt x="45" y="110"/>
                      <a:pt x="53" y="100"/>
                      <a:pt x="57" y="86"/>
                    </a:cubicBezTo>
                    <a:cubicBezTo>
                      <a:pt x="60" y="85"/>
                      <a:pt x="62" y="82"/>
                      <a:pt x="64" y="77"/>
                    </a:cubicBezTo>
                    <a:cubicBezTo>
                      <a:pt x="66" y="71"/>
                      <a:pt x="67" y="62"/>
                      <a:pt x="62" y="56"/>
                    </a:cubicBezTo>
                    <a:cubicBezTo>
                      <a:pt x="62" y="56"/>
                      <a:pt x="62" y="56"/>
                      <a:pt x="62" y="56"/>
                    </a:cubicBezTo>
                    <a:cubicBezTo>
                      <a:pt x="63" y="48"/>
                      <a:pt x="65" y="27"/>
                      <a:pt x="53" y="13"/>
                    </a:cubicBezTo>
                    <a:cubicBezTo>
                      <a:pt x="45" y="5"/>
                      <a:pt x="34" y="0"/>
                      <a:pt x="19" y="0"/>
                    </a:cubicBezTo>
                    <a:cubicBezTo>
                      <a:pt x="12" y="0"/>
                      <a:pt x="5" y="2"/>
                      <a:pt x="0" y="4"/>
                    </a:cubicBezTo>
                    <a:cubicBezTo>
                      <a:pt x="2" y="6"/>
                      <a:pt x="3" y="9"/>
                      <a:pt x="5" y="12"/>
                    </a:cubicBezTo>
                    <a:cubicBezTo>
                      <a:pt x="9" y="11"/>
                      <a:pt x="14" y="10"/>
                      <a:pt x="19" y="10"/>
                    </a:cubicBezTo>
                    <a:cubicBezTo>
                      <a:pt x="31" y="10"/>
                      <a:pt x="40" y="13"/>
                      <a:pt x="46" y="19"/>
                    </a:cubicBezTo>
                    <a:cubicBezTo>
                      <a:pt x="55" y="30"/>
                      <a:pt x="53" y="48"/>
                      <a:pt x="53" y="55"/>
                    </a:cubicBezTo>
                    <a:cubicBezTo>
                      <a:pt x="52" y="56"/>
                      <a:pt x="52" y="57"/>
                      <a:pt x="52" y="58"/>
                    </a:cubicBezTo>
                    <a:cubicBezTo>
                      <a:pt x="52" y="60"/>
                      <a:pt x="52" y="60"/>
                      <a:pt x="52" y="60"/>
                    </a:cubicBezTo>
                    <a:cubicBezTo>
                      <a:pt x="54" y="62"/>
                      <a:pt x="54" y="62"/>
                      <a:pt x="54" y="62"/>
                    </a:cubicBezTo>
                    <a:cubicBezTo>
                      <a:pt x="56" y="63"/>
                      <a:pt x="57" y="68"/>
                      <a:pt x="56" y="72"/>
                    </a:cubicBezTo>
                    <a:cubicBezTo>
                      <a:pt x="55" y="76"/>
                      <a:pt x="53" y="78"/>
                      <a:pt x="52" y="78"/>
                    </a:cubicBezTo>
                    <a:cubicBezTo>
                      <a:pt x="48" y="78"/>
                      <a:pt x="48" y="78"/>
                      <a:pt x="48" y="78"/>
                    </a:cubicBezTo>
                    <a:cubicBezTo>
                      <a:pt x="48" y="82"/>
                      <a:pt x="48" y="82"/>
                      <a:pt x="48" y="82"/>
                    </a:cubicBezTo>
                    <a:cubicBezTo>
                      <a:pt x="45" y="97"/>
                      <a:pt x="34" y="109"/>
                      <a:pt x="33" y="109"/>
                    </a:cubicBezTo>
                    <a:cubicBezTo>
                      <a:pt x="32" y="110"/>
                      <a:pt x="32" y="110"/>
                      <a:pt x="32" y="110"/>
                    </a:cubicBezTo>
                    <a:cubicBezTo>
                      <a:pt x="32" y="112"/>
                      <a:pt x="32" y="112"/>
                      <a:pt x="32" y="112"/>
                    </a:cubicBezTo>
                    <a:cubicBezTo>
                      <a:pt x="32" y="117"/>
                      <a:pt x="33" y="129"/>
                      <a:pt x="41" y="130"/>
                    </a:cubicBezTo>
                    <a:cubicBezTo>
                      <a:pt x="47" y="131"/>
                      <a:pt x="63" y="137"/>
                      <a:pt x="77" y="146"/>
                    </a:cubicBezTo>
                    <a:cubicBezTo>
                      <a:pt x="91" y="154"/>
                      <a:pt x="100" y="163"/>
                      <a:pt x="102" y="171"/>
                    </a:cubicBezTo>
                    <a:cubicBezTo>
                      <a:pt x="58" y="171"/>
                      <a:pt x="58" y="171"/>
                      <a:pt x="58" y="171"/>
                    </a:cubicBezTo>
                    <a:cubicBezTo>
                      <a:pt x="60" y="174"/>
                      <a:pt x="63" y="177"/>
                      <a:pt x="65" y="181"/>
                    </a:cubicBezTo>
                    <a:cubicBezTo>
                      <a:pt x="113" y="181"/>
                      <a:pt x="113" y="181"/>
                      <a:pt x="113" y="181"/>
                    </a:cubicBezTo>
                    <a:cubicBezTo>
                      <a:pt x="113" y="176"/>
                      <a:pt x="113" y="176"/>
                      <a:pt x="113" y="176"/>
                    </a:cubicBezTo>
                    <a:cubicBezTo>
                      <a:pt x="113" y="147"/>
                      <a:pt x="58" y="123"/>
                      <a:pt x="43" y="12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40">
                  <a:defRPr/>
                </a:pPr>
                <a:endParaRPr lang="id-ID" sz="2400" kern="0" dirty="0">
                  <a:solidFill>
                    <a:prstClr val="black"/>
                  </a:solidFill>
                  <a:latin typeface="Century Gothic" charset="0"/>
                  <a:ea typeface="Century Gothic" charset="0"/>
                  <a:cs typeface="Century Gothic" charset="0"/>
                </a:endParaRPr>
              </a:p>
            </p:txBody>
          </p:sp>
          <p:sp>
            <p:nvSpPr>
              <p:cNvPr id="15" name="Freeform 479"/>
              <p:cNvSpPr>
                <a:spLocks/>
              </p:cNvSpPr>
              <p:nvPr/>
            </p:nvSpPr>
            <p:spPr bwMode="auto">
              <a:xfrm>
                <a:off x="5757863" y="2936875"/>
                <a:ext cx="244475" cy="381000"/>
              </a:xfrm>
              <a:custGeom>
                <a:avLst/>
                <a:gdLst>
                  <a:gd name="T0" fmla="*/ 59 w 116"/>
                  <a:gd name="T1" fmla="*/ 171 h 181"/>
                  <a:gd name="T2" fmla="*/ 11 w 116"/>
                  <a:gd name="T3" fmla="*/ 171 h 181"/>
                  <a:gd name="T4" fmla="*/ 35 w 116"/>
                  <a:gd name="T5" fmla="*/ 146 h 181"/>
                  <a:gd name="T6" fmla="*/ 72 w 116"/>
                  <a:gd name="T7" fmla="*/ 130 h 181"/>
                  <a:gd name="T8" fmla="*/ 81 w 116"/>
                  <a:gd name="T9" fmla="*/ 112 h 181"/>
                  <a:gd name="T10" fmla="*/ 81 w 116"/>
                  <a:gd name="T11" fmla="*/ 110 h 181"/>
                  <a:gd name="T12" fmla="*/ 79 w 116"/>
                  <a:gd name="T13" fmla="*/ 109 h 181"/>
                  <a:gd name="T14" fmla="*/ 65 w 116"/>
                  <a:gd name="T15" fmla="*/ 82 h 181"/>
                  <a:gd name="T16" fmla="*/ 64 w 116"/>
                  <a:gd name="T17" fmla="*/ 78 h 181"/>
                  <a:gd name="T18" fmla="*/ 60 w 116"/>
                  <a:gd name="T19" fmla="*/ 78 h 181"/>
                  <a:gd name="T20" fmla="*/ 57 w 116"/>
                  <a:gd name="T21" fmla="*/ 72 h 181"/>
                  <a:gd name="T22" fmla="*/ 59 w 116"/>
                  <a:gd name="T23" fmla="*/ 62 h 181"/>
                  <a:gd name="T24" fmla="*/ 61 w 116"/>
                  <a:gd name="T25" fmla="*/ 60 h 181"/>
                  <a:gd name="T26" fmla="*/ 60 w 116"/>
                  <a:gd name="T27" fmla="*/ 58 h 181"/>
                  <a:gd name="T28" fmla="*/ 60 w 116"/>
                  <a:gd name="T29" fmla="*/ 55 h 181"/>
                  <a:gd name="T30" fmla="*/ 67 w 116"/>
                  <a:gd name="T31" fmla="*/ 19 h 181"/>
                  <a:gd name="T32" fmla="*/ 93 w 116"/>
                  <a:gd name="T33" fmla="*/ 10 h 181"/>
                  <a:gd name="T34" fmla="*/ 112 w 116"/>
                  <a:gd name="T35" fmla="*/ 13 h 181"/>
                  <a:gd name="T36" fmla="*/ 116 w 116"/>
                  <a:gd name="T37" fmla="*/ 5 h 181"/>
                  <a:gd name="T38" fmla="*/ 93 w 116"/>
                  <a:gd name="T39" fmla="*/ 0 h 181"/>
                  <a:gd name="T40" fmla="*/ 60 w 116"/>
                  <a:gd name="T41" fmla="*/ 13 h 181"/>
                  <a:gd name="T42" fmla="*/ 51 w 116"/>
                  <a:gd name="T43" fmla="*/ 56 h 181"/>
                  <a:gd name="T44" fmla="*/ 51 w 116"/>
                  <a:gd name="T45" fmla="*/ 56 h 181"/>
                  <a:gd name="T46" fmla="*/ 49 w 116"/>
                  <a:gd name="T47" fmla="*/ 77 h 181"/>
                  <a:gd name="T48" fmla="*/ 56 w 116"/>
                  <a:gd name="T49" fmla="*/ 86 h 181"/>
                  <a:gd name="T50" fmla="*/ 71 w 116"/>
                  <a:gd name="T51" fmla="*/ 114 h 181"/>
                  <a:gd name="T52" fmla="*/ 70 w 116"/>
                  <a:gd name="T53" fmla="*/ 120 h 181"/>
                  <a:gd name="T54" fmla="*/ 0 w 116"/>
                  <a:gd name="T55" fmla="*/ 176 h 181"/>
                  <a:gd name="T56" fmla="*/ 0 w 116"/>
                  <a:gd name="T57" fmla="*/ 181 h 181"/>
                  <a:gd name="T58" fmla="*/ 52 w 116"/>
                  <a:gd name="T59" fmla="*/ 181 h 181"/>
                  <a:gd name="T60" fmla="*/ 59 w 116"/>
                  <a:gd name="T61" fmla="*/ 17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6" h="181">
                    <a:moveTo>
                      <a:pt x="59" y="171"/>
                    </a:moveTo>
                    <a:cubicBezTo>
                      <a:pt x="11" y="171"/>
                      <a:pt x="11" y="171"/>
                      <a:pt x="11" y="171"/>
                    </a:cubicBezTo>
                    <a:cubicBezTo>
                      <a:pt x="13" y="163"/>
                      <a:pt x="22" y="154"/>
                      <a:pt x="35" y="146"/>
                    </a:cubicBezTo>
                    <a:cubicBezTo>
                      <a:pt x="50" y="137"/>
                      <a:pt x="66" y="131"/>
                      <a:pt x="72" y="130"/>
                    </a:cubicBezTo>
                    <a:cubicBezTo>
                      <a:pt x="80" y="129"/>
                      <a:pt x="81" y="117"/>
                      <a:pt x="81" y="112"/>
                    </a:cubicBezTo>
                    <a:cubicBezTo>
                      <a:pt x="81" y="110"/>
                      <a:pt x="81" y="110"/>
                      <a:pt x="81" y="110"/>
                    </a:cubicBezTo>
                    <a:cubicBezTo>
                      <a:pt x="79" y="109"/>
                      <a:pt x="79" y="109"/>
                      <a:pt x="79" y="109"/>
                    </a:cubicBezTo>
                    <a:cubicBezTo>
                      <a:pt x="79" y="109"/>
                      <a:pt x="68" y="97"/>
                      <a:pt x="65" y="82"/>
                    </a:cubicBezTo>
                    <a:cubicBezTo>
                      <a:pt x="64" y="78"/>
                      <a:pt x="64" y="78"/>
                      <a:pt x="64" y="78"/>
                    </a:cubicBezTo>
                    <a:cubicBezTo>
                      <a:pt x="60" y="78"/>
                      <a:pt x="60" y="78"/>
                      <a:pt x="60" y="78"/>
                    </a:cubicBezTo>
                    <a:cubicBezTo>
                      <a:pt x="60" y="78"/>
                      <a:pt x="58" y="76"/>
                      <a:pt x="57" y="72"/>
                    </a:cubicBezTo>
                    <a:cubicBezTo>
                      <a:pt x="56" y="68"/>
                      <a:pt x="57" y="63"/>
                      <a:pt x="59" y="62"/>
                    </a:cubicBezTo>
                    <a:cubicBezTo>
                      <a:pt x="61" y="60"/>
                      <a:pt x="61" y="60"/>
                      <a:pt x="61" y="60"/>
                    </a:cubicBezTo>
                    <a:cubicBezTo>
                      <a:pt x="60" y="58"/>
                      <a:pt x="60" y="58"/>
                      <a:pt x="60" y="58"/>
                    </a:cubicBezTo>
                    <a:cubicBezTo>
                      <a:pt x="60" y="57"/>
                      <a:pt x="60" y="56"/>
                      <a:pt x="60" y="55"/>
                    </a:cubicBezTo>
                    <a:cubicBezTo>
                      <a:pt x="59" y="48"/>
                      <a:pt x="58" y="30"/>
                      <a:pt x="67" y="19"/>
                    </a:cubicBezTo>
                    <a:cubicBezTo>
                      <a:pt x="73" y="13"/>
                      <a:pt x="82" y="10"/>
                      <a:pt x="93" y="10"/>
                    </a:cubicBezTo>
                    <a:cubicBezTo>
                      <a:pt x="101" y="10"/>
                      <a:pt x="107" y="11"/>
                      <a:pt x="112" y="13"/>
                    </a:cubicBezTo>
                    <a:cubicBezTo>
                      <a:pt x="113" y="11"/>
                      <a:pt x="114" y="8"/>
                      <a:pt x="116" y="5"/>
                    </a:cubicBezTo>
                    <a:cubicBezTo>
                      <a:pt x="110" y="2"/>
                      <a:pt x="102" y="0"/>
                      <a:pt x="93" y="0"/>
                    </a:cubicBezTo>
                    <a:cubicBezTo>
                      <a:pt x="79" y="0"/>
                      <a:pt x="67" y="5"/>
                      <a:pt x="60" y="13"/>
                    </a:cubicBezTo>
                    <a:cubicBezTo>
                      <a:pt x="48" y="27"/>
                      <a:pt x="50" y="48"/>
                      <a:pt x="51" y="56"/>
                    </a:cubicBezTo>
                    <a:cubicBezTo>
                      <a:pt x="51" y="56"/>
                      <a:pt x="51" y="56"/>
                      <a:pt x="51" y="56"/>
                    </a:cubicBezTo>
                    <a:cubicBezTo>
                      <a:pt x="46" y="62"/>
                      <a:pt x="46" y="71"/>
                      <a:pt x="49" y="77"/>
                    </a:cubicBezTo>
                    <a:cubicBezTo>
                      <a:pt x="50" y="82"/>
                      <a:pt x="53" y="85"/>
                      <a:pt x="56" y="86"/>
                    </a:cubicBezTo>
                    <a:cubicBezTo>
                      <a:pt x="59" y="100"/>
                      <a:pt x="68" y="110"/>
                      <a:pt x="71" y="114"/>
                    </a:cubicBezTo>
                    <a:cubicBezTo>
                      <a:pt x="71" y="117"/>
                      <a:pt x="70" y="119"/>
                      <a:pt x="70" y="120"/>
                    </a:cubicBezTo>
                    <a:cubicBezTo>
                      <a:pt x="55" y="123"/>
                      <a:pt x="0" y="147"/>
                      <a:pt x="0" y="176"/>
                    </a:cubicBezTo>
                    <a:cubicBezTo>
                      <a:pt x="0" y="181"/>
                      <a:pt x="0" y="181"/>
                      <a:pt x="0" y="181"/>
                    </a:cubicBezTo>
                    <a:cubicBezTo>
                      <a:pt x="52" y="181"/>
                      <a:pt x="52" y="181"/>
                      <a:pt x="52" y="181"/>
                    </a:cubicBezTo>
                    <a:cubicBezTo>
                      <a:pt x="54" y="177"/>
                      <a:pt x="56" y="174"/>
                      <a:pt x="59" y="171"/>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40">
                  <a:defRPr/>
                </a:pPr>
                <a:endParaRPr lang="id-ID" sz="2400" kern="0" dirty="0">
                  <a:solidFill>
                    <a:prstClr val="black"/>
                  </a:solidFill>
                  <a:latin typeface="Century Gothic" charset="0"/>
                  <a:ea typeface="Century Gothic" charset="0"/>
                  <a:cs typeface="Century Gothic" charset="0"/>
                </a:endParaRPr>
              </a:p>
            </p:txBody>
          </p:sp>
        </p:grpSp>
        <p:sp>
          <p:nvSpPr>
            <p:cNvPr id="12" name="TextBox 11"/>
            <p:cNvSpPr txBox="1"/>
            <p:nvPr/>
          </p:nvSpPr>
          <p:spPr>
            <a:xfrm>
              <a:off x="4178628" y="3901865"/>
              <a:ext cx="1908663" cy="399609"/>
            </a:xfrm>
            <a:prstGeom prst="rect">
              <a:avLst/>
            </a:prstGeom>
            <a:noFill/>
          </p:spPr>
          <p:txBody>
            <a:bodyPr wrap="square" rtlCol="0">
              <a:spAutoFit/>
            </a:bodyPr>
            <a:lstStyle/>
            <a:p>
              <a:pPr algn="ctr"/>
              <a:r>
                <a:rPr lang="en-GB" sz="2000" dirty="0">
                  <a:solidFill>
                    <a:schemeClr val="accent4"/>
                  </a:solidFill>
                  <a:latin typeface="Century Gothic" charset="0"/>
                  <a:ea typeface="Century Gothic" charset="0"/>
                  <a:cs typeface="Century Gothic" charset="0"/>
                </a:rPr>
                <a:t>Team Task</a:t>
              </a:r>
            </a:p>
          </p:txBody>
        </p:sp>
      </p:grpSp>
      <p:grpSp>
        <p:nvGrpSpPr>
          <p:cNvPr id="8" name="Group 7"/>
          <p:cNvGrpSpPr/>
          <p:nvPr/>
        </p:nvGrpSpPr>
        <p:grpSpPr>
          <a:xfrm>
            <a:off x="2993039" y="2455020"/>
            <a:ext cx="1521408" cy="2223410"/>
            <a:chOff x="3743386" y="2455020"/>
            <a:chExt cx="1533828" cy="2220625"/>
          </a:xfrm>
        </p:grpSpPr>
        <p:sp>
          <p:nvSpPr>
            <p:cNvPr id="18" name="Shape 2554"/>
            <p:cNvSpPr/>
            <p:nvPr/>
          </p:nvSpPr>
          <p:spPr>
            <a:xfrm>
              <a:off x="3775468" y="2455020"/>
              <a:ext cx="1469665" cy="1325611"/>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chemeClr val="accent5"/>
            </a:solidFill>
            <a:ln w="12700">
              <a:miter lim="400000"/>
            </a:ln>
          </p:spPr>
          <p:txBody>
            <a:bodyPr lIns="19045" tIns="19045" rIns="19045" bIns="19045" anchor="ctr"/>
            <a:lstStyle/>
            <a:p>
              <a:pPr defTabSz="228521">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467">
                <a:solidFill>
                  <a:srgbClr val="FFFFFF"/>
                </a:solidFill>
                <a:effectLst>
                  <a:outerShdw blurRad="38100" dist="12700" dir="5400000" rotWithShape="0">
                    <a:srgbClr val="000000">
                      <a:alpha val="50000"/>
                    </a:srgbClr>
                  </a:outerShdw>
                </a:effectLst>
                <a:latin typeface="Century Gothic" charset="0"/>
                <a:ea typeface="Century Gothic" charset="0"/>
                <a:cs typeface="Century Gothic" charset="0"/>
                <a:sym typeface="Gill Sans"/>
              </a:endParaRPr>
            </a:p>
          </p:txBody>
        </p:sp>
        <p:sp>
          <p:nvSpPr>
            <p:cNvPr id="20" name="TextBox 19"/>
            <p:cNvSpPr txBox="1"/>
            <p:nvPr/>
          </p:nvSpPr>
          <p:spPr>
            <a:xfrm>
              <a:off x="3743386" y="3968646"/>
              <a:ext cx="1533828" cy="706999"/>
            </a:xfrm>
            <a:prstGeom prst="rect">
              <a:avLst/>
            </a:prstGeom>
            <a:noFill/>
          </p:spPr>
          <p:txBody>
            <a:bodyPr wrap="square" rtlCol="0">
              <a:spAutoFit/>
            </a:bodyPr>
            <a:lstStyle/>
            <a:p>
              <a:pPr algn="ctr"/>
              <a:r>
                <a:rPr lang="en-GB" sz="2000" dirty="0">
                  <a:solidFill>
                    <a:schemeClr val="accent5"/>
                  </a:solidFill>
                  <a:latin typeface="Century Gothic" charset="0"/>
                  <a:ea typeface="Century Gothic" charset="0"/>
                  <a:cs typeface="Century Gothic" charset="0"/>
                </a:rPr>
                <a:t>Group Discussion</a:t>
              </a:r>
            </a:p>
          </p:txBody>
        </p:sp>
      </p:grpSp>
      <p:grpSp>
        <p:nvGrpSpPr>
          <p:cNvPr id="10" name="Group 9"/>
          <p:cNvGrpSpPr/>
          <p:nvPr/>
        </p:nvGrpSpPr>
        <p:grpSpPr>
          <a:xfrm>
            <a:off x="9832392" y="2403276"/>
            <a:ext cx="1521408" cy="2269434"/>
            <a:chOff x="9832392" y="2403277"/>
            <a:chExt cx="1533828" cy="2266592"/>
          </a:xfrm>
        </p:grpSpPr>
        <p:sp>
          <p:nvSpPr>
            <p:cNvPr id="19" name="Shape 2615"/>
            <p:cNvSpPr/>
            <p:nvPr/>
          </p:nvSpPr>
          <p:spPr>
            <a:xfrm>
              <a:off x="9832392" y="2403277"/>
              <a:ext cx="1521408" cy="1429097"/>
            </a:xfrm>
            <a:custGeom>
              <a:avLst/>
              <a:gdLst/>
              <a:ahLst/>
              <a:cxnLst>
                <a:cxn ang="0">
                  <a:pos x="wd2" y="hd2"/>
                </a:cxn>
                <a:cxn ang="5400000">
                  <a:pos x="wd2" y="hd2"/>
                </a:cxn>
                <a:cxn ang="10800000">
                  <a:pos x="wd2" y="hd2"/>
                </a:cxn>
                <a:cxn ang="16200000">
                  <a:pos x="wd2" y="hd2"/>
                </a:cxn>
              </a:cxnLst>
              <a:rect l="0" t="0" r="r" b="b"/>
              <a:pathLst>
                <a:path w="21600" h="21600" extrusionOk="0">
                  <a:moveTo>
                    <a:pt x="17593" y="17878"/>
                  </a:moveTo>
                  <a:cubicBezTo>
                    <a:pt x="16514" y="16546"/>
                    <a:pt x="15177" y="15812"/>
                    <a:pt x="14084" y="15323"/>
                  </a:cubicBezTo>
                  <a:cubicBezTo>
                    <a:pt x="13842" y="15214"/>
                    <a:pt x="13687" y="15099"/>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5"/>
                    <a:pt x="15663" y="12629"/>
                    <a:pt x="15663" y="9051"/>
                  </a:cubicBezTo>
                  <a:cubicBezTo>
                    <a:pt x="15663" y="5000"/>
                    <a:pt x="14115" y="2945"/>
                    <a:pt x="11061" y="2945"/>
                  </a:cubicBezTo>
                  <a:cubicBezTo>
                    <a:pt x="8481" y="2945"/>
                    <a:pt x="5845" y="3642"/>
                    <a:pt x="5845" y="8806"/>
                  </a:cubicBezTo>
                  <a:cubicBezTo>
                    <a:pt x="5845" y="12555"/>
                    <a:pt x="5219" y="13278"/>
                    <a:pt x="5122" y="13367"/>
                  </a:cubicBezTo>
                  <a:cubicBezTo>
                    <a:pt x="4957" y="13416"/>
                    <a:pt x="4826" y="13551"/>
                    <a:pt x="4784" y="13723"/>
                  </a:cubicBezTo>
                  <a:cubicBezTo>
                    <a:pt x="4734" y="13935"/>
                    <a:pt x="4828" y="14153"/>
                    <a:pt x="5015" y="14262"/>
                  </a:cubicBezTo>
                  <a:cubicBezTo>
                    <a:pt x="6396" y="15064"/>
                    <a:pt x="7482" y="15136"/>
                    <a:pt x="8065" y="15091"/>
                  </a:cubicBezTo>
                  <a:cubicBezTo>
                    <a:pt x="7994" y="15151"/>
                    <a:pt x="7850" y="15241"/>
                    <a:pt x="7564" y="15335"/>
                  </a:cubicBezTo>
                  <a:cubicBezTo>
                    <a:pt x="6211" y="15776"/>
                    <a:pt x="4766" y="16807"/>
                    <a:pt x="3958" y="17834"/>
                  </a:cubicBezTo>
                  <a:cubicBezTo>
                    <a:pt x="2125" y="16050"/>
                    <a:pt x="982" y="13560"/>
                    <a:pt x="982" y="10800"/>
                  </a:cubicBezTo>
                  <a:cubicBezTo>
                    <a:pt x="982" y="5377"/>
                    <a:pt x="5377" y="982"/>
                    <a:pt x="10800" y="982"/>
                  </a:cubicBezTo>
                  <a:cubicBezTo>
                    <a:pt x="16222" y="982"/>
                    <a:pt x="20618" y="5377"/>
                    <a:pt x="20618" y="10800"/>
                  </a:cubicBezTo>
                  <a:cubicBezTo>
                    <a:pt x="20618" y="13584"/>
                    <a:pt x="19454" y="16092"/>
                    <a:pt x="17593" y="17878"/>
                  </a:cubicBezTo>
                  <a:moveTo>
                    <a:pt x="10800" y="20618"/>
                  </a:moveTo>
                  <a:cubicBezTo>
                    <a:pt x="8489" y="20618"/>
                    <a:pt x="6370" y="19815"/>
                    <a:pt x="4693" y="18480"/>
                  </a:cubicBezTo>
                  <a:cubicBezTo>
                    <a:pt x="5360" y="17604"/>
                    <a:pt x="6693" y="16652"/>
                    <a:pt x="7869" y="16268"/>
                  </a:cubicBezTo>
                  <a:cubicBezTo>
                    <a:pt x="8578" y="16037"/>
                    <a:pt x="8988" y="15688"/>
                    <a:pt x="9087" y="15232"/>
                  </a:cubicBezTo>
                  <a:cubicBezTo>
                    <a:pt x="9214" y="14656"/>
                    <a:pt x="8775" y="14230"/>
                    <a:pt x="8725" y="14183"/>
                  </a:cubicBezTo>
                  <a:cubicBezTo>
                    <a:pt x="8597" y="14065"/>
                    <a:pt x="8412" y="14025"/>
                    <a:pt x="8246" y="14075"/>
                  </a:cubicBezTo>
                  <a:cubicBezTo>
                    <a:pt x="8208" y="14086"/>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6"/>
                    <a:pt x="13097" y="13993"/>
                  </a:cubicBezTo>
                  <a:cubicBezTo>
                    <a:pt x="12883" y="13971"/>
                    <a:pt x="12690" y="14092"/>
                    <a:pt x="12605" y="14285"/>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path>
              </a:pathLst>
            </a:custGeom>
            <a:solidFill>
              <a:schemeClr val="accent1"/>
            </a:solidFill>
            <a:ln w="12700">
              <a:miter lim="400000"/>
            </a:ln>
          </p:spPr>
          <p:txBody>
            <a:bodyPr lIns="19045" tIns="19045" rIns="19045" bIns="19045" anchor="ctr"/>
            <a:lstStyle/>
            <a:p>
              <a:pPr defTabSz="228521">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467">
                <a:solidFill>
                  <a:srgbClr val="FFFFFF"/>
                </a:solidFill>
                <a:effectLst>
                  <a:outerShdw blurRad="38100" dist="12700" dir="5400000" rotWithShape="0">
                    <a:srgbClr val="000000">
                      <a:alpha val="50000"/>
                    </a:srgbClr>
                  </a:outerShdw>
                </a:effectLst>
                <a:latin typeface="Century Gothic" charset="0"/>
                <a:ea typeface="Century Gothic" charset="0"/>
                <a:cs typeface="Century Gothic" charset="0"/>
                <a:sym typeface="Gill Sans"/>
              </a:endParaRPr>
            </a:p>
          </p:txBody>
        </p:sp>
        <p:sp>
          <p:nvSpPr>
            <p:cNvPr id="21" name="TextBox 20"/>
            <p:cNvSpPr txBox="1"/>
            <p:nvPr/>
          </p:nvSpPr>
          <p:spPr>
            <a:xfrm>
              <a:off x="9832392" y="3962870"/>
              <a:ext cx="1533828" cy="706999"/>
            </a:xfrm>
            <a:prstGeom prst="rect">
              <a:avLst/>
            </a:prstGeom>
            <a:noFill/>
          </p:spPr>
          <p:txBody>
            <a:bodyPr wrap="square" rtlCol="0">
              <a:spAutoFit/>
            </a:bodyPr>
            <a:lstStyle/>
            <a:p>
              <a:pPr algn="ctr"/>
              <a:r>
                <a:rPr lang="en-GB" sz="2000" dirty="0">
                  <a:solidFill>
                    <a:schemeClr val="accent1"/>
                  </a:solidFill>
                  <a:latin typeface="Century Gothic" charset="0"/>
                  <a:ea typeface="Century Gothic" charset="0"/>
                  <a:cs typeface="Century Gothic" charset="0"/>
                </a:rPr>
                <a:t>Personal study</a:t>
              </a:r>
            </a:p>
          </p:txBody>
        </p:sp>
      </p:grpSp>
      <p:grpSp>
        <p:nvGrpSpPr>
          <p:cNvPr id="23" name="Group 22"/>
          <p:cNvGrpSpPr/>
          <p:nvPr/>
        </p:nvGrpSpPr>
        <p:grpSpPr>
          <a:xfrm>
            <a:off x="7677552" y="2474519"/>
            <a:ext cx="1521408" cy="2166501"/>
            <a:chOff x="7677552" y="2474518"/>
            <a:chExt cx="1521408" cy="2166501"/>
          </a:xfrm>
        </p:grpSpPr>
        <p:sp>
          <p:nvSpPr>
            <p:cNvPr id="17" name="TextBox 16"/>
            <p:cNvSpPr txBox="1"/>
            <p:nvPr/>
          </p:nvSpPr>
          <p:spPr>
            <a:xfrm>
              <a:off x="7677552" y="3933133"/>
              <a:ext cx="1521408" cy="707886"/>
            </a:xfrm>
            <a:prstGeom prst="rect">
              <a:avLst/>
            </a:prstGeom>
            <a:noFill/>
          </p:spPr>
          <p:txBody>
            <a:bodyPr wrap="square" rtlCol="0">
              <a:spAutoFit/>
            </a:bodyPr>
            <a:lstStyle/>
            <a:p>
              <a:pPr algn="ctr"/>
              <a:r>
                <a:rPr lang="en-GB" sz="2000" dirty="0">
                  <a:solidFill>
                    <a:schemeClr val="accent2"/>
                  </a:solidFill>
                  <a:latin typeface="Century Gothic" charset="0"/>
                  <a:ea typeface="Century Gothic" charset="0"/>
                  <a:cs typeface="Century Gothic" charset="0"/>
                </a:rPr>
                <a:t>Personal Task</a:t>
              </a:r>
            </a:p>
          </p:txBody>
        </p:sp>
        <p:sp>
          <p:nvSpPr>
            <p:cNvPr id="22" name="Freeform 477"/>
            <p:cNvSpPr>
              <a:spLocks noEditPoints="1"/>
            </p:cNvSpPr>
            <p:nvPr/>
          </p:nvSpPr>
          <p:spPr bwMode="auto">
            <a:xfrm>
              <a:off x="7800703" y="2474518"/>
              <a:ext cx="1275106" cy="1420532"/>
            </a:xfrm>
            <a:custGeom>
              <a:avLst/>
              <a:gdLst>
                <a:gd name="T0" fmla="*/ 223 w 223"/>
                <a:gd name="T1" fmla="*/ 216 h 216"/>
                <a:gd name="T2" fmla="*/ 0 w 223"/>
                <a:gd name="T3" fmla="*/ 216 h 216"/>
                <a:gd name="T4" fmla="*/ 0 w 223"/>
                <a:gd name="T5" fmla="*/ 211 h 216"/>
                <a:gd name="T6" fmla="*/ 83 w 223"/>
                <a:gd name="T7" fmla="*/ 144 h 216"/>
                <a:gd name="T8" fmla="*/ 85 w 223"/>
                <a:gd name="T9" fmla="*/ 137 h 216"/>
                <a:gd name="T10" fmla="*/ 67 w 223"/>
                <a:gd name="T11" fmla="*/ 103 h 216"/>
                <a:gd name="T12" fmla="*/ 58 w 223"/>
                <a:gd name="T13" fmla="*/ 92 h 216"/>
                <a:gd name="T14" fmla="*/ 60 w 223"/>
                <a:gd name="T15" fmla="*/ 67 h 216"/>
                <a:gd name="T16" fmla="*/ 60 w 223"/>
                <a:gd name="T17" fmla="*/ 67 h 216"/>
                <a:gd name="T18" fmla="*/ 71 w 223"/>
                <a:gd name="T19" fmla="*/ 15 h 216"/>
                <a:gd name="T20" fmla="*/ 111 w 223"/>
                <a:gd name="T21" fmla="*/ 0 h 216"/>
                <a:gd name="T22" fmla="*/ 151 w 223"/>
                <a:gd name="T23" fmla="*/ 15 h 216"/>
                <a:gd name="T24" fmla="*/ 163 w 223"/>
                <a:gd name="T25" fmla="*/ 67 h 216"/>
                <a:gd name="T26" fmla="*/ 163 w 223"/>
                <a:gd name="T27" fmla="*/ 67 h 216"/>
                <a:gd name="T28" fmla="*/ 165 w 223"/>
                <a:gd name="T29" fmla="*/ 92 h 216"/>
                <a:gd name="T30" fmla="*/ 156 w 223"/>
                <a:gd name="T31" fmla="*/ 103 h 216"/>
                <a:gd name="T32" fmla="*/ 138 w 223"/>
                <a:gd name="T33" fmla="*/ 137 h 216"/>
                <a:gd name="T34" fmla="*/ 140 w 223"/>
                <a:gd name="T35" fmla="*/ 144 h 216"/>
                <a:gd name="T36" fmla="*/ 223 w 223"/>
                <a:gd name="T37" fmla="*/ 211 h 216"/>
                <a:gd name="T38" fmla="*/ 223 w 223"/>
                <a:gd name="T39" fmla="*/ 216 h 216"/>
                <a:gd name="T40" fmla="*/ 12 w 223"/>
                <a:gd name="T41" fmla="*/ 205 h 216"/>
                <a:gd name="T42" fmla="*/ 211 w 223"/>
                <a:gd name="T43" fmla="*/ 205 h 216"/>
                <a:gd name="T44" fmla="*/ 181 w 223"/>
                <a:gd name="T45" fmla="*/ 175 h 216"/>
                <a:gd name="T46" fmla="*/ 137 w 223"/>
                <a:gd name="T47" fmla="*/ 155 h 216"/>
                <a:gd name="T48" fmla="*/ 127 w 223"/>
                <a:gd name="T49" fmla="*/ 134 h 216"/>
                <a:gd name="T50" fmla="*/ 127 w 223"/>
                <a:gd name="T51" fmla="*/ 132 h 216"/>
                <a:gd name="T52" fmla="*/ 128 w 223"/>
                <a:gd name="T53" fmla="*/ 130 h 216"/>
                <a:gd name="T54" fmla="*/ 145 w 223"/>
                <a:gd name="T55" fmla="*/ 98 h 216"/>
                <a:gd name="T56" fmla="*/ 146 w 223"/>
                <a:gd name="T57" fmla="*/ 93 h 216"/>
                <a:gd name="T58" fmla="*/ 151 w 223"/>
                <a:gd name="T59" fmla="*/ 93 h 216"/>
                <a:gd name="T60" fmla="*/ 155 w 223"/>
                <a:gd name="T61" fmla="*/ 86 h 216"/>
                <a:gd name="T62" fmla="*/ 153 w 223"/>
                <a:gd name="T63" fmla="*/ 74 h 216"/>
                <a:gd name="T64" fmla="*/ 151 w 223"/>
                <a:gd name="T65" fmla="*/ 72 h 216"/>
                <a:gd name="T66" fmla="*/ 151 w 223"/>
                <a:gd name="T67" fmla="*/ 69 h 216"/>
                <a:gd name="T68" fmla="*/ 151 w 223"/>
                <a:gd name="T69" fmla="*/ 66 h 216"/>
                <a:gd name="T70" fmla="*/ 143 w 223"/>
                <a:gd name="T71" fmla="*/ 23 h 216"/>
                <a:gd name="T72" fmla="*/ 111 w 223"/>
                <a:gd name="T73" fmla="*/ 12 h 216"/>
                <a:gd name="T74" fmla="*/ 80 w 223"/>
                <a:gd name="T75" fmla="*/ 23 h 216"/>
                <a:gd name="T76" fmla="*/ 72 w 223"/>
                <a:gd name="T77" fmla="*/ 66 h 216"/>
                <a:gd name="T78" fmla="*/ 72 w 223"/>
                <a:gd name="T79" fmla="*/ 69 h 216"/>
                <a:gd name="T80" fmla="*/ 72 w 223"/>
                <a:gd name="T81" fmla="*/ 72 h 216"/>
                <a:gd name="T82" fmla="*/ 70 w 223"/>
                <a:gd name="T83" fmla="*/ 74 h 216"/>
                <a:gd name="T84" fmla="*/ 68 w 223"/>
                <a:gd name="T85" fmla="*/ 86 h 216"/>
                <a:gd name="T86" fmla="*/ 72 w 223"/>
                <a:gd name="T87" fmla="*/ 93 h 216"/>
                <a:gd name="T88" fmla="*/ 77 w 223"/>
                <a:gd name="T89" fmla="*/ 93 h 216"/>
                <a:gd name="T90" fmla="*/ 77 w 223"/>
                <a:gd name="T91" fmla="*/ 98 h 216"/>
                <a:gd name="T92" fmla="*/ 95 w 223"/>
                <a:gd name="T93" fmla="*/ 130 h 216"/>
                <a:gd name="T94" fmla="*/ 96 w 223"/>
                <a:gd name="T95" fmla="*/ 132 h 216"/>
                <a:gd name="T96" fmla="*/ 96 w 223"/>
                <a:gd name="T97" fmla="*/ 134 h 216"/>
                <a:gd name="T98" fmla="*/ 86 w 223"/>
                <a:gd name="T99" fmla="*/ 155 h 216"/>
                <a:gd name="T100" fmla="*/ 42 w 223"/>
                <a:gd name="T101" fmla="*/ 175 h 216"/>
                <a:gd name="T102" fmla="*/ 12 w 223"/>
                <a:gd name="T103" fmla="*/ 20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3" h="216">
                  <a:moveTo>
                    <a:pt x="223" y="216"/>
                  </a:moveTo>
                  <a:cubicBezTo>
                    <a:pt x="0" y="216"/>
                    <a:pt x="0" y="216"/>
                    <a:pt x="0" y="216"/>
                  </a:cubicBezTo>
                  <a:cubicBezTo>
                    <a:pt x="0" y="211"/>
                    <a:pt x="0" y="211"/>
                    <a:pt x="0" y="211"/>
                  </a:cubicBezTo>
                  <a:cubicBezTo>
                    <a:pt x="0" y="176"/>
                    <a:pt x="65" y="148"/>
                    <a:pt x="83" y="144"/>
                  </a:cubicBezTo>
                  <a:cubicBezTo>
                    <a:pt x="84" y="143"/>
                    <a:pt x="84" y="140"/>
                    <a:pt x="85" y="137"/>
                  </a:cubicBezTo>
                  <a:cubicBezTo>
                    <a:pt x="81" y="132"/>
                    <a:pt x="71" y="120"/>
                    <a:pt x="67" y="103"/>
                  </a:cubicBezTo>
                  <a:cubicBezTo>
                    <a:pt x="63" y="102"/>
                    <a:pt x="60" y="98"/>
                    <a:pt x="58" y="92"/>
                  </a:cubicBezTo>
                  <a:cubicBezTo>
                    <a:pt x="55" y="85"/>
                    <a:pt x="55" y="74"/>
                    <a:pt x="60" y="67"/>
                  </a:cubicBezTo>
                  <a:cubicBezTo>
                    <a:pt x="60" y="67"/>
                    <a:pt x="60" y="67"/>
                    <a:pt x="60" y="67"/>
                  </a:cubicBezTo>
                  <a:cubicBezTo>
                    <a:pt x="59" y="57"/>
                    <a:pt x="56" y="32"/>
                    <a:pt x="71" y="15"/>
                  </a:cubicBezTo>
                  <a:cubicBezTo>
                    <a:pt x="80" y="5"/>
                    <a:pt x="94" y="0"/>
                    <a:pt x="111" y="0"/>
                  </a:cubicBezTo>
                  <a:cubicBezTo>
                    <a:pt x="129" y="0"/>
                    <a:pt x="142" y="5"/>
                    <a:pt x="151" y="15"/>
                  </a:cubicBezTo>
                  <a:cubicBezTo>
                    <a:pt x="166" y="32"/>
                    <a:pt x="164" y="57"/>
                    <a:pt x="163" y="67"/>
                  </a:cubicBezTo>
                  <a:cubicBezTo>
                    <a:pt x="163" y="67"/>
                    <a:pt x="163" y="67"/>
                    <a:pt x="163" y="67"/>
                  </a:cubicBezTo>
                  <a:cubicBezTo>
                    <a:pt x="168" y="74"/>
                    <a:pt x="168" y="85"/>
                    <a:pt x="165" y="92"/>
                  </a:cubicBezTo>
                  <a:cubicBezTo>
                    <a:pt x="163" y="98"/>
                    <a:pt x="160" y="102"/>
                    <a:pt x="156" y="103"/>
                  </a:cubicBezTo>
                  <a:cubicBezTo>
                    <a:pt x="152" y="120"/>
                    <a:pt x="142" y="132"/>
                    <a:pt x="138" y="137"/>
                  </a:cubicBezTo>
                  <a:cubicBezTo>
                    <a:pt x="138" y="140"/>
                    <a:pt x="139" y="143"/>
                    <a:pt x="140" y="144"/>
                  </a:cubicBezTo>
                  <a:cubicBezTo>
                    <a:pt x="158" y="148"/>
                    <a:pt x="223" y="176"/>
                    <a:pt x="223" y="211"/>
                  </a:cubicBezTo>
                  <a:lnTo>
                    <a:pt x="223" y="216"/>
                  </a:lnTo>
                  <a:close/>
                  <a:moveTo>
                    <a:pt x="12" y="205"/>
                  </a:moveTo>
                  <a:cubicBezTo>
                    <a:pt x="211" y="205"/>
                    <a:pt x="211" y="205"/>
                    <a:pt x="211" y="205"/>
                  </a:cubicBezTo>
                  <a:cubicBezTo>
                    <a:pt x="208" y="195"/>
                    <a:pt x="197" y="185"/>
                    <a:pt x="181" y="175"/>
                  </a:cubicBezTo>
                  <a:cubicBezTo>
                    <a:pt x="164" y="164"/>
                    <a:pt x="144" y="157"/>
                    <a:pt x="137" y="155"/>
                  </a:cubicBezTo>
                  <a:cubicBezTo>
                    <a:pt x="128" y="154"/>
                    <a:pt x="127" y="140"/>
                    <a:pt x="127" y="134"/>
                  </a:cubicBezTo>
                  <a:cubicBezTo>
                    <a:pt x="127" y="132"/>
                    <a:pt x="127" y="132"/>
                    <a:pt x="127" y="132"/>
                  </a:cubicBezTo>
                  <a:cubicBezTo>
                    <a:pt x="128" y="130"/>
                    <a:pt x="128" y="130"/>
                    <a:pt x="128" y="130"/>
                  </a:cubicBezTo>
                  <a:cubicBezTo>
                    <a:pt x="128" y="130"/>
                    <a:pt x="142" y="116"/>
                    <a:pt x="145" y="98"/>
                  </a:cubicBezTo>
                  <a:cubicBezTo>
                    <a:pt x="146" y="93"/>
                    <a:pt x="146" y="93"/>
                    <a:pt x="146" y="93"/>
                  </a:cubicBezTo>
                  <a:cubicBezTo>
                    <a:pt x="151" y="93"/>
                    <a:pt x="151" y="93"/>
                    <a:pt x="151" y="93"/>
                  </a:cubicBezTo>
                  <a:cubicBezTo>
                    <a:pt x="152" y="93"/>
                    <a:pt x="154" y="91"/>
                    <a:pt x="155" y="86"/>
                  </a:cubicBezTo>
                  <a:cubicBezTo>
                    <a:pt x="156" y="81"/>
                    <a:pt x="155" y="76"/>
                    <a:pt x="153" y="74"/>
                  </a:cubicBezTo>
                  <a:cubicBezTo>
                    <a:pt x="151" y="72"/>
                    <a:pt x="151" y="72"/>
                    <a:pt x="151" y="72"/>
                  </a:cubicBezTo>
                  <a:cubicBezTo>
                    <a:pt x="151" y="69"/>
                    <a:pt x="151" y="69"/>
                    <a:pt x="151" y="69"/>
                  </a:cubicBezTo>
                  <a:cubicBezTo>
                    <a:pt x="151" y="68"/>
                    <a:pt x="151" y="67"/>
                    <a:pt x="151" y="66"/>
                  </a:cubicBezTo>
                  <a:cubicBezTo>
                    <a:pt x="152" y="57"/>
                    <a:pt x="154" y="36"/>
                    <a:pt x="143" y="23"/>
                  </a:cubicBezTo>
                  <a:cubicBezTo>
                    <a:pt x="136" y="15"/>
                    <a:pt x="126" y="12"/>
                    <a:pt x="111" y="12"/>
                  </a:cubicBezTo>
                  <a:cubicBezTo>
                    <a:pt x="97" y="12"/>
                    <a:pt x="87" y="15"/>
                    <a:pt x="80" y="23"/>
                  </a:cubicBezTo>
                  <a:cubicBezTo>
                    <a:pt x="68" y="36"/>
                    <a:pt x="71" y="57"/>
                    <a:pt x="72" y="66"/>
                  </a:cubicBezTo>
                  <a:cubicBezTo>
                    <a:pt x="72" y="67"/>
                    <a:pt x="72" y="68"/>
                    <a:pt x="72" y="69"/>
                  </a:cubicBezTo>
                  <a:cubicBezTo>
                    <a:pt x="72" y="72"/>
                    <a:pt x="72" y="72"/>
                    <a:pt x="72" y="72"/>
                  </a:cubicBezTo>
                  <a:cubicBezTo>
                    <a:pt x="70" y="74"/>
                    <a:pt x="70" y="74"/>
                    <a:pt x="70" y="74"/>
                  </a:cubicBezTo>
                  <a:cubicBezTo>
                    <a:pt x="67" y="76"/>
                    <a:pt x="67" y="81"/>
                    <a:pt x="68" y="86"/>
                  </a:cubicBezTo>
                  <a:cubicBezTo>
                    <a:pt x="69" y="91"/>
                    <a:pt x="71" y="93"/>
                    <a:pt x="72" y="93"/>
                  </a:cubicBezTo>
                  <a:cubicBezTo>
                    <a:pt x="77" y="93"/>
                    <a:pt x="77" y="93"/>
                    <a:pt x="77" y="93"/>
                  </a:cubicBezTo>
                  <a:cubicBezTo>
                    <a:pt x="77" y="98"/>
                    <a:pt x="77" y="98"/>
                    <a:pt x="77" y="98"/>
                  </a:cubicBezTo>
                  <a:cubicBezTo>
                    <a:pt x="80" y="116"/>
                    <a:pt x="94" y="130"/>
                    <a:pt x="95" y="130"/>
                  </a:cubicBezTo>
                  <a:cubicBezTo>
                    <a:pt x="96" y="132"/>
                    <a:pt x="96" y="132"/>
                    <a:pt x="96" y="132"/>
                  </a:cubicBezTo>
                  <a:cubicBezTo>
                    <a:pt x="96" y="134"/>
                    <a:pt x="96" y="134"/>
                    <a:pt x="96" y="134"/>
                  </a:cubicBezTo>
                  <a:cubicBezTo>
                    <a:pt x="96" y="140"/>
                    <a:pt x="95" y="154"/>
                    <a:pt x="86" y="155"/>
                  </a:cubicBezTo>
                  <a:cubicBezTo>
                    <a:pt x="79" y="157"/>
                    <a:pt x="59" y="164"/>
                    <a:pt x="42" y="175"/>
                  </a:cubicBezTo>
                  <a:cubicBezTo>
                    <a:pt x="25" y="185"/>
                    <a:pt x="15" y="195"/>
                    <a:pt x="12" y="205"/>
                  </a:cubicBezTo>
                  <a:close/>
                </a:path>
              </a:pathLst>
            </a:custGeom>
            <a:solidFill>
              <a:schemeClr val="accent2"/>
            </a:solidFill>
            <a:ln w="9525">
              <a:noFill/>
              <a:round/>
              <a:headEnd/>
              <a:tailEnd/>
            </a:ln>
            <a:extLst/>
          </p:spPr>
          <p:txBody>
            <a:bodyPr vert="horz" wrap="square" lIns="121920" tIns="60960" rIns="121920" bIns="60960" numCol="1" anchor="t" anchorCtr="0" compatLnSpc="1">
              <a:prstTxWarp prst="textNoShape">
                <a:avLst/>
              </a:prstTxWarp>
            </a:bodyPr>
            <a:lstStyle/>
            <a:p>
              <a:pPr defTabSz="1219140">
                <a:defRPr/>
              </a:pPr>
              <a:endParaRPr lang="id-ID" sz="2400" kern="0" dirty="0">
                <a:solidFill>
                  <a:prstClr val="black"/>
                </a:solidFill>
                <a:latin typeface="Century Gothic" charset="0"/>
                <a:ea typeface="Century Gothic" charset="0"/>
                <a:cs typeface="Century Gothic" charset="0"/>
              </a:endParaRPr>
            </a:p>
          </p:txBody>
        </p:sp>
      </p:grpSp>
      <p:pic>
        <p:nvPicPr>
          <p:cNvPr id="24" name="Picture 23">
            <a:extLst>
              <a:ext uri="{FF2B5EF4-FFF2-40B4-BE49-F238E27FC236}">
                <a16:creationId xmlns:a16="http://schemas.microsoft.com/office/drawing/2014/main" id="{982B862F-88D2-4D7F-A25F-11C0F2216F5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27138" y="5763488"/>
            <a:ext cx="993943" cy="946294"/>
          </a:xfrm>
          <a:prstGeom prst="rect">
            <a:avLst/>
          </a:prstGeom>
        </p:spPr>
      </p:pic>
    </p:spTree>
    <p:extLst>
      <p:ext uri="{BB962C8B-B14F-4D97-AF65-F5344CB8AC3E}">
        <p14:creationId xmlns:p14="http://schemas.microsoft.com/office/powerpoint/2010/main" val="152366384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0E96200-3E66-4071-9D1C-9E103ACC4EFF}"/>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691487" y="297712"/>
            <a:ext cx="3240969" cy="6283841"/>
          </a:xfrm>
          <a:prstGeom prst="rect">
            <a:avLst/>
          </a:prstGeom>
        </p:spPr>
      </p:pic>
      <p:pic>
        <p:nvPicPr>
          <p:cNvPr id="11" name="Picture 10" descr="A person wearing a suit and tie&#10;&#10;Description generated with very high confidence">
            <a:extLst>
              <a:ext uri="{FF2B5EF4-FFF2-40B4-BE49-F238E27FC236}">
                <a16:creationId xmlns:a16="http://schemas.microsoft.com/office/drawing/2014/main" id="{5CDBECB4-69A7-4060-BD7E-DD31431342E6}"/>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978024" y="608101"/>
            <a:ext cx="2717790" cy="5511070"/>
          </a:xfrm>
          <a:prstGeom prst="rect">
            <a:avLst/>
          </a:prstGeom>
        </p:spPr>
      </p:pic>
      <p:sp>
        <p:nvSpPr>
          <p:cNvPr id="2" name="Rectangle 1">
            <a:extLst>
              <a:ext uri="{FF2B5EF4-FFF2-40B4-BE49-F238E27FC236}">
                <a16:creationId xmlns:a16="http://schemas.microsoft.com/office/drawing/2014/main" id="{23F7ED46-BD4D-4F2E-A2B3-A7907C37512B}"/>
              </a:ext>
            </a:extLst>
          </p:cNvPr>
          <p:cNvSpPr/>
          <p:nvPr/>
        </p:nvSpPr>
        <p:spPr>
          <a:xfrm>
            <a:off x="349823" y="297712"/>
            <a:ext cx="8091378" cy="628384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pic>
        <p:nvPicPr>
          <p:cNvPr id="10" name="Picture 9">
            <a:extLst>
              <a:ext uri="{FF2B5EF4-FFF2-40B4-BE49-F238E27FC236}">
                <a16:creationId xmlns:a16="http://schemas.microsoft.com/office/drawing/2014/main" id="{575CE55A-5BAA-4382-8044-260F437C4A0B}"/>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765133" y="5335046"/>
            <a:ext cx="1487962" cy="1416630"/>
          </a:xfrm>
          <a:prstGeom prst="rect">
            <a:avLst/>
          </a:prstGeom>
        </p:spPr>
      </p:pic>
      <p:sp>
        <p:nvSpPr>
          <p:cNvPr id="8" name="TextBox 7">
            <a:extLst>
              <a:ext uri="{FF2B5EF4-FFF2-40B4-BE49-F238E27FC236}">
                <a16:creationId xmlns:a16="http://schemas.microsoft.com/office/drawing/2014/main" id="{FC1EEABE-8686-4A1E-A3BE-074F4BC0DAF2}"/>
              </a:ext>
            </a:extLst>
          </p:cNvPr>
          <p:cNvSpPr txBox="1"/>
          <p:nvPr/>
        </p:nvSpPr>
        <p:spPr>
          <a:xfrm>
            <a:off x="463864" y="608101"/>
            <a:ext cx="7149720" cy="3954929"/>
          </a:xfrm>
          <a:prstGeom prst="rect">
            <a:avLst/>
          </a:prstGeom>
          <a:noFill/>
        </p:spPr>
        <p:txBody>
          <a:bodyPr wrap="square" rtlCol="0">
            <a:spAutoFit/>
          </a:bodyPr>
          <a:lstStyle/>
          <a:p>
            <a:pPr>
              <a:spcAft>
                <a:spcPts val="600"/>
              </a:spcAft>
            </a:pPr>
            <a:r>
              <a:rPr lang="en-US" sz="2500" b="1" dirty="0">
                <a:solidFill>
                  <a:srgbClr val="43B4B5"/>
                </a:solidFill>
                <a:latin typeface="Century Gothic" charset="0"/>
                <a:ea typeface="Century Gothic" charset="0"/>
                <a:cs typeface="Century Gothic" charset="0"/>
              </a:rPr>
              <a:t>Some insights about the FNB Innovation Program in a recent interview with </a:t>
            </a:r>
          </a:p>
          <a:p>
            <a:pPr>
              <a:spcAft>
                <a:spcPts val="600"/>
              </a:spcAft>
            </a:pPr>
            <a:r>
              <a:rPr lang="en-US" sz="2500" b="1" dirty="0">
                <a:solidFill>
                  <a:schemeClr val="bg1"/>
                </a:solidFill>
                <a:latin typeface="Century Gothic" charset="0"/>
                <a:ea typeface="Century Gothic" charset="0"/>
                <a:cs typeface="Century Gothic" charset="0"/>
              </a:rPr>
              <a:t>Yolande Steyn: Head: Innovators </a:t>
            </a:r>
            <a:r>
              <a:rPr lang="en-US" sz="2500" b="1" dirty="0" err="1">
                <a:solidFill>
                  <a:schemeClr val="bg1"/>
                </a:solidFill>
                <a:latin typeface="Century Gothic" charset="0"/>
                <a:ea typeface="Century Gothic" charset="0"/>
                <a:cs typeface="Century Gothic" charset="0"/>
              </a:rPr>
              <a:t>Programme</a:t>
            </a:r>
            <a:endParaRPr lang="en-US" sz="2500" b="1" dirty="0">
              <a:solidFill>
                <a:schemeClr val="bg1"/>
              </a:solidFill>
              <a:latin typeface="Century Gothic" charset="0"/>
              <a:ea typeface="Century Gothic" charset="0"/>
              <a:cs typeface="Century Gothic" charset="0"/>
            </a:endParaRPr>
          </a:p>
          <a:p>
            <a:pPr>
              <a:spcAft>
                <a:spcPts val="600"/>
              </a:spcAft>
            </a:pPr>
            <a:endParaRPr lang="en-US" sz="2500" b="1" dirty="0">
              <a:solidFill>
                <a:schemeClr val="bg1"/>
              </a:solidFill>
              <a:latin typeface="Century Gothic" charset="0"/>
              <a:ea typeface="Century Gothic" charset="0"/>
              <a:cs typeface="Century Gothic" charset="0"/>
            </a:endParaRPr>
          </a:p>
          <a:p>
            <a:pPr marL="285750" indent="-285750">
              <a:spcAft>
                <a:spcPts val="600"/>
              </a:spcAft>
              <a:buFont typeface="Arial" panose="020B0604020202020204" pitchFamily="34" charset="0"/>
              <a:buChar char="•"/>
            </a:pPr>
            <a:r>
              <a:rPr lang="en-US" dirty="0">
                <a:solidFill>
                  <a:schemeClr val="bg1"/>
                </a:solidFill>
                <a:latin typeface="Century Gothic" charset="0"/>
                <a:ea typeface="Century Gothic" charset="0"/>
                <a:cs typeface="Century Gothic" charset="0"/>
              </a:rPr>
              <a:t>Up to date disbursed over R42.5 million to innovative employees</a:t>
            </a:r>
          </a:p>
          <a:p>
            <a:pPr marL="285750" indent="-285750">
              <a:spcAft>
                <a:spcPts val="600"/>
              </a:spcAft>
              <a:buFont typeface="Arial" panose="020B0604020202020204" pitchFamily="34" charset="0"/>
              <a:buChar char="•"/>
            </a:pPr>
            <a:r>
              <a:rPr lang="en-US" dirty="0">
                <a:solidFill>
                  <a:schemeClr val="bg1"/>
                </a:solidFill>
                <a:latin typeface="Century Gothic" charset="0"/>
                <a:ea typeface="Century Gothic" charset="0"/>
                <a:cs typeface="Century Gothic" charset="0"/>
              </a:rPr>
              <a:t>Since 2004 FNB considered more than 10,000 ideas and implementation has been across the board, from small to much larger scale interventions</a:t>
            </a:r>
          </a:p>
          <a:p>
            <a:pPr marL="285750" indent="-285750">
              <a:spcAft>
                <a:spcPts val="600"/>
              </a:spcAft>
              <a:buFont typeface="Arial" panose="020B0604020202020204" pitchFamily="34" charset="0"/>
              <a:buChar char="•"/>
            </a:pPr>
            <a:r>
              <a:rPr lang="en-US" dirty="0">
                <a:solidFill>
                  <a:schemeClr val="bg1"/>
                </a:solidFill>
                <a:latin typeface="Century Gothic" charset="0"/>
                <a:ea typeface="Century Gothic" charset="0"/>
                <a:cs typeface="Century Gothic" charset="0"/>
              </a:rPr>
              <a:t>It was awarded most innovative brand in 2012, and the innovation award kept coming since then</a:t>
            </a:r>
          </a:p>
        </p:txBody>
      </p:sp>
      <p:sp>
        <p:nvSpPr>
          <p:cNvPr id="9" name="Rectangle 8">
            <a:extLst>
              <a:ext uri="{FF2B5EF4-FFF2-40B4-BE49-F238E27FC236}">
                <a16:creationId xmlns:a16="http://schemas.microsoft.com/office/drawing/2014/main" id="{1BA22CC2-6772-4CC0-8696-B740C4904E56}"/>
              </a:ext>
            </a:extLst>
          </p:cNvPr>
          <p:cNvSpPr/>
          <p:nvPr/>
        </p:nvSpPr>
        <p:spPr>
          <a:xfrm>
            <a:off x="597110" y="5059764"/>
            <a:ext cx="7623089" cy="1169551"/>
          </a:xfrm>
          <a:prstGeom prst="rect">
            <a:avLst/>
          </a:prstGeom>
        </p:spPr>
        <p:txBody>
          <a:bodyPr wrap="square">
            <a:spAutoFit/>
          </a:bodyPr>
          <a:lstStyle/>
          <a:p>
            <a:r>
              <a:rPr lang="en-US" sz="4500" b="1" dirty="0">
                <a:solidFill>
                  <a:srgbClr val="43B4B5"/>
                </a:solidFill>
                <a:latin typeface="Century Gothic" charset="0"/>
                <a:ea typeface="Century Gothic" charset="0"/>
                <a:cs typeface="Century Gothic" charset="0"/>
              </a:rPr>
              <a:t>KAPOW! </a:t>
            </a:r>
            <a:r>
              <a:rPr lang="en-US" sz="2500" b="1" dirty="0">
                <a:solidFill>
                  <a:schemeClr val="bg1"/>
                </a:solidFill>
                <a:latin typeface="Century Gothic" charset="0"/>
                <a:ea typeface="Century Gothic" charset="0"/>
                <a:cs typeface="Century Gothic" charset="0"/>
              </a:rPr>
              <a:t>Knowledge is</a:t>
            </a:r>
          </a:p>
          <a:p>
            <a:r>
              <a:rPr lang="en-US" sz="2500" b="1" dirty="0">
                <a:solidFill>
                  <a:schemeClr val="bg1"/>
                </a:solidFill>
                <a:latin typeface="Century Gothic" charset="0"/>
                <a:ea typeface="Century Gothic" charset="0"/>
                <a:cs typeface="Century Gothic" charset="0"/>
              </a:rPr>
              <a:t>your Superpower!</a:t>
            </a:r>
            <a:endParaRPr lang="en-ZA" sz="2500" b="1" dirty="0">
              <a:solidFill>
                <a:schemeClr val="bg1"/>
              </a:solidFill>
            </a:endParaRPr>
          </a:p>
        </p:txBody>
      </p:sp>
    </p:spTree>
    <p:extLst>
      <p:ext uri="{BB962C8B-B14F-4D97-AF65-F5344CB8AC3E}">
        <p14:creationId xmlns:p14="http://schemas.microsoft.com/office/powerpoint/2010/main" val="218839128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577483" y="-17636"/>
            <a:ext cx="6858000" cy="6858000"/>
          </a:xfrm>
          <a:prstGeom prst="rect">
            <a:avLst/>
          </a:prstGeom>
        </p:spPr>
      </p:pic>
      <p:pic>
        <p:nvPicPr>
          <p:cNvPr id="3" name="Picture 2"/>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862022" y="575092"/>
            <a:ext cx="5108895" cy="5672543"/>
          </a:xfrm>
          <a:prstGeom prst="rect">
            <a:avLst/>
          </a:prstGeom>
        </p:spPr>
      </p:pic>
      <p:sp>
        <p:nvSpPr>
          <p:cNvPr id="2" name="Title 1"/>
          <p:cNvSpPr>
            <a:spLocks noGrp="1"/>
          </p:cNvSpPr>
          <p:nvPr>
            <p:ph type="title"/>
          </p:nvPr>
        </p:nvSpPr>
        <p:spPr>
          <a:xfrm>
            <a:off x="369277" y="2766218"/>
            <a:ext cx="6208206" cy="1325563"/>
          </a:xfrm>
        </p:spPr>
        <p:txBody>
          <a:bodyPr>
            <a:noAutofit/>
          </a:bodyPr>
          <a:lstStyle/>
          <a:p>
            <a:r>
              <a:rPr lang="en-US" sz="8000" b="1" u="sng" dirty="0">
                <a:solidFill>
                  <a:srgbClr val="009193"/>
                </a:solidFill>
                <a:latin typeface="Espresso Dolce" charset="0"/>
                <a:ea typeface="Espresso Dolce" charset="0"/>
                <a:cs typeface="Espresso Dolce" charset="0"/>
              </a:rPr>
              <a:t>IMPROVING</a:t>
            </a:r>
            <a:br>
              <a:rPr lang="en-US" sz="8000" b="1" dirty="0">
                <a:solidFill>
                  <a:srgbClr val="009193"/>
                </a:solidFill>
                <a:latin typeface="Espresso Dolce" charset="0"/>
                <a:ea typeface="Espresso Dolce" charset="0"/>
                <a:cs typeface="Espresso Dolce" charset="0"/>
              </a:rPr>
            </a:br>
            <a:r>
              <a:rPr lang="en-US" sz="6000" b="1" dirty="0">
                <a:solidFill>
                  <a:srgbClr val="009193"/>
                </a:solidFill>
                <a:latin typeface="Espresso Dolce" charset="0"/>
                <a:ea typeface="Espresso Dolce" charset="0"/>
                <a:cs typeface="Espresso Dolce" charset="0"/>
              </a:rPr>
              <a:t>Future-FIT</a:t>
            </a:r>
            <a:r>
              <a:rPr lang="en-US" sz="8000" b="1" dirty="0">
                <a:solidFill>
                  <a:srgbClr val="009193"/>
                </a:solidFill>
                <a:latin typeface="Espresso Dolce" charset="0"/>
                <a:ea typeface="Espresso Dolce" charset="0"/>
                <a:cs typeface="Espresso Dolce" charset="0"/>
              </a:rPr>
              <a:t> </a:t>
            </a:r>
            <a:br>
              <a:rPr lang="en-US" sz="8000" b="1" dirty="0">
                <a:solidFill>
                  <a:srgbClr val="009193"/>
                </a:solidFill>
                <a:latin typeface="Espresso Dolce" charset="0"/>
                <a:ea typeface="Espresso Dolce" charset="0"/>
                <a:cs typeface="Espresso Dolce" charset="0"/>
              </a:rPr>
            </a:br>
            <a:r>
              <a:rPr lang="en-US" sz="6000" b="1" dirty="0">
                <a:solidFill>
                  <a:srgbClr val="009193"/>
                </a:solidFill>
                <a:latin typeface="Espresso Dolce" charset="0"/>
                <a:ea typeface="Espresso Dolce" charset="0"/>
                <a:cs typeface="Espresso Dolce" charset="0"/>
              </a:rPr>
              <a:t>Marketing Education </a:t>
            </a:r>
          </a:p>
        </p:txBody>
      </p:sp>
      <p:pic>
        <p:nvPicPr>
          <p:cNvPr id="6" name="Picture 5"/>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896600" y="5760398"/>
            <a:ext cx="1074317" cy="1022815"/>
          </a:xfrm>
          <a:prstGeom prst="rect">
            <a:avLst/>
          </a:prstGeom>
        </p:spPr>
      </p:pic>
      <p:sp>
        <p:nvSpPr>
          <p:cNvPr id="7" name="Rectangle 6">
            <a:extLst>
              <a:ext uri="{FF2B5EF4-FFF2-40B4-BE49-F238E27FC236}">
                <a16:creationId xmlns:a16="http://schemas.microsoft.com/office/drawing/2014/main" id="{1BA22CC2-6772-4CC0-8696-B740C4904E56}"/>
              </a:ext>
            </a:extLst>
          </p:cNvPr>
          <p:cNvSpPr/>
          <p:nvPr/>
        </p:nvSpPr>
        <p:spPr>
          <a:xfrm>
            <a:off x="0" y="6073170"/>
            <a:ext cx="10036418" cy="784830"/>
          </a:xfrm>
          <a:prstGeom prst="rect">
            <a:avLst/>
          </a:prstGeom>
        </p:spPr>
        <p:txBody>
          <a:bodyPr wrap="square">
            <a:spAutoFit/>
          </a:bodyPr>
          <a:lstStyle/>
          <a:p>
            <a:r>
              <a:rPr lang="en-US" sz="4500" b="1" dirty="0">
                <a:solidFill>
                  <a:srgbClr val="FF2600"/>
                </a:solidFill>
                <a:latin typeface="Century Gothic" charset="0"/>
                <a:ea typeface="Century Gothic" charset="0"/>
                <a:cs typeface="Century Gothic" charset="0"/>
              </a:rPr>
              <a:t>KAPOW!</a:t>
            </a:r>
            <a:r>
              <a:rPr lang="en-US" sz="4500" b="1" dirty="0">
                <a:solidFill>
                  <a:schemeClr val="bg1"/>
                </a:solidFill>
                <a:latin typeface="Century Gothic" charset="0"/>
                <a:ea typeface="Century Gothic" charset="0"/>
                <a:cs typeface="Century Gothic" charset="0"/>
              </a:rPr>
              <a:t> </a:t>
            </a:r>
            <a:r>
              <a:rPr lang="en-US" b="1" dirty="0">
                <a:solidFill>
                  <a:schemeClr val="tx1">
                    <a:lumMod val="65000"/>
                    <a:lumOff val="35000"/>
                  </a:schemeClr>
                </a:solidFill>
                <a:latin typeface="Century Gothic" charset="0"/>
                <a:ea typeface="Century Gothic" charset="0"/>
                <a:cs typeface="Century Gothic" charset="0"/>
              </a:rPr>
              <a:t>Let knowledge be your Superpower!</a:t>
            </a:r>
            <a:endParaRPr lang="en-ZA" b="1" dirty="0">
              <a:solidFill>
                <a:schemeClr val="tx1">
                  <a:lumMod val="65000"/>
                  <a:lumOff val="35000"/>
                </a:schemeClr>
              </a:solidFill>
            </a:endParaRPr>
          </a:p>
        </p:txBody>
      </p:sp>
    </p:spTree>
    <p:extLst>
      <p:ext uri="{BB962C8B-B14F-4D97-AF65-F5344CB8AC3E}">
        <p14:creationId xmlns:p14="http://schemas.microsoft.com/office/powerpoint/2010/main" val="188612115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cstate="email">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0" y="0"/>
            <a:ext cx="12192000" cy="6894576"/>
          </a:xfrm>
          <a:prstGeom prst="rect">
            <a:avLst/>
          </a:prstGeom>
        </p:spPr>
      </p:pic>
      <p:sp>
        <p:nvSpPr>
          <p:cNvPr id="16" name="Rectangle 15"/>
          <p:cNvSpPr/>
          <p:nvPr/>
        </p:nvSpPr>
        <p:spPr>
          <a:xfrm>
            <a:off x="1" y="0"/>
            <a:ext cx="12191999" cy="7178908"/>
          </a:xfrm>
          <a:prstGeom prst="rect">
            <a:avLst/>
          </a:prstGeom>
          <a:gradFill flip="none" rotWithShape="1">
            <a:gsLst>
              <a:gs pos="0">
                <a:srgbClr val="63A7A8"/>
              </a:gs>
              <a:gs pos="100000">
                <a:srgbClr val="FFFFFF">
                  <a:alpha val="0"/>
                </a:srgbClr>
              </a:gs>
            </a:gsLst>
            <a:lin ang="21120000" scaled="0"/>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2" name="Rectangle 1"/>
          <p:cNvSpPr/>
          <p:nvPr/>
        </p:nvSpPr>
        <p:spPr>
          <a:xfrm>
            <a:off x="692150" y="3699323"/>
            <a:ext cx="3296186" cy="584776"/>
          </a:xfrm>
          <a:prstGeom prst="rect">
            <a:avLst/>
          </a:prstGeom>
        </p:spPr>
        <p:txBody>
          <a:bodyPr wrap="square">
            <a:spAutoFit/>
          </a:bodyPr>
          <a:lstStyle/>
          <a:p>
            <a:r>
              <a:rPr lang="en-GB" altLang="en-US" sz="1600" b="1" dirty="0">
                <a:solidFill>
                  <a:schemeClr val="bg1"/>
                </a:solidFill>
                <a:latin typeface="Century Gothic" panose="020B0502020202020204" pitchFamily="34" charset="0"/>
                <a:ea typeface="Open Sans Semibold" charset="0"/>
                <a:cs typeface="Open Sans Semibold" charset="0"/>
              </a:rPr>
              <a:t>of marketers receive no formal education in digital marketing.</a:t>
            </a:r>
          </a:p>
        </p:txBody>
      </p:sp>
      <p:sp>
        <p:nvSpPr>
          <p:cNvPr id="4" name="Rectangle 3"/>
          <p:cNvSpPr/>
          <p:nvPr/>
        </p:nvSpPr>
        <p:spPr>
          <a:xfrm>
            <a:off x="703293" y="5265079"/>
            <a:ext cx="7741289" cy="830997"/>
          </a:xfrm>
          <a:prstGeom prst="rect">
            <a:avLst/>
          </a:prstGeom>
        </p:spPr>
        <p:txBody>
          <a:bodyPr wrap="square">
            <a:spAutoFit/>
          </a:bodyPr>
          <a:lstStyle/>
          <a:p>
            <a:r>
              <a:rPr lang="en-GB" altLang="en-US" sz="2400" b="1" dirty="0">
                <a:solidFill>
                  <a:schemeClr val="bg1"/>
                </a:solidFill>
                <a:latin typeface="Century Gothic" panose="020B0502020202020204" pitchFamily="34" charset="0"/>
                <a:ea typeface="Open Sans Semibold" charset="0"/>
                <a:cs typeface="Open Sans Semibold" charset="0"/>
              </a:rPr>
              <a:t>The digital skills gap is costing US business </a:t>
            </a:r>
          </a:p>
          <a:p>
            <a:r>
              <a:rPr lang="en-GB" altLang="en-US" sz="2400" b="1" dirty="0">
                <a:solidFill>
                  <a:schemeClr val="bg1"/>
                </a:solidFill>
                <a:latin typeface="Century Gothic" panose="020B0502020202020204" pitchFamily="34" charset="0"/>
                <a:ea typeface="Open Sans Semibold" charset="0"/>
                <a:cs typeface="Open Sans Semibold" charset="0"/>
              </a:rPr>
              <a:t>$1.3tr per annum in lost productivity.</a:t>
            </a:r>
          </a:p>
        </p:txBody>
      </p:sp>
      <p:sp>
        <p:nvSpPr>
          <p:cNvPr id="11" name="Rectangle 10"/>
          <p:cNvSpPr/>
          <p:nvPr/>
        </p:nvSpPr>
        <p:spPr>
          <a:xfrm>
            <a:off x="4097086" y="3687477"/>
            <a:ext cx="3835031" cy="1323439"/>
          </a:xfrm>
          <a:prstGeom prst="rect">
            <a:avLst/>
          </a:prstGeom>
        </p:spPr>
        <p:txBody>
          <a:bodyPr wrap="square">
            <a:spAutoFit/>
          </a:bodyPr>
          <a:lstStyle/>
          <a:p>
            <a:r>
              <a:rPr lang="en-GB" sz="1600" b="1" dirty="0">
                <a:solidFill>
                  <a:schemeClr val="bg1"/>
                </a:solidFill>
                <a:latin typeface="Century Gothic" panose="020B0502020202020204" pitchFamily="34" charset="0"/>
                <a:ea typeface="Open Sans Semibold" charset="0"/>
                <a:cs typeface="Open Sans Semibold" charset="0"/>
              </a:rPr>
              <a:t>of CEOs think that specific hiring and training strategies to integrate digital technologies throughout the enterprise, are key to getting the most out of digital investments.</a:t>
            </a:r>
          </a:p>
        </p:txBody>
      </p:sp>
      <p:sp>
        <p:nvSpPr>
          <p:cNvPr id="12" name="TextBox 11"/>
          <p:cNvSpPr txBox="1"/>
          <p:nvPr/>
        </p:nvSpPr>
        <p:spPr>
          <a:xfrm>
            <a:off x="692150" y="811741"/>
            <a:ext cx="6126479" cy="1754326"/>
          </a:xfrm>
          <a:prstGeom prst="rect">
            <a:avLst/>
          </a:prstGeom>
          <a:noFill/>
        </p:spPr>
        <p:txBody>
          <a:bodyPr wrap="square" rtlCol="0">
            <a:spAutoFit/>
          </a:bodyPr>
          <a:lstStyle/>
          <a:p>
            <a:pPr>
              <a:spcBef>
                <a:spcPts val="800"/>
              </a:spcBef>
              <a:spcAft>
                <a:spcPts val="800"/>
              </a:spcAft>
            </a:pPr>
            <a:r>
              <a:rPr lang="en-GB" sz="3600" b="1" dirty="0">
                <a:solidFill>
                  <a:schemeClr val="bg1"/>
                </a:solidFill>
                <a:latin typeface="Century Gothic" panose="020B0502020202020204" pitchFamily="34" charset="0"/>
                <a:ea typeface="Open Sans Semibold" charset="0"/>
                <a:cs typeface="Open Sans Semibold" charset="0"/>
              </a:rPr>
              <a:t>Marketers lack the skills to successfully engage with the connected individual</a:t>
            </a:r>
            <a:r>
              <a:rPr lang="en-GB" sz="3600" b="1" dirty="0">
                <a:solidFill>
                  <a:schemeClr val="bg1"/>
                </a:solidFill>
                <a:latin typeface="Open Sans Semibold" charset="0"/>
                <a:ea typeface="Open Sans Semibold" charset="0"/>
                <a:cs typeface="Open Sans Semibold" charset="0"/>
              </a:rPr>
              <a:t>.</a:t>
            </a:r>
          </a:p>
        </p:txBody>
      </p:sp>
      <p:sp>
        <p:nvSpPr>
          <p:cNvPr id="13" name="Rectangle 12"/>
          <p:cNvSpPr/>
          <p:nvPr/>
        </p:nvSpPr>
        <p:spPr>
          <a:xfrm>
            <a:off x="692150" y="2717080"/>
            <a:ext cx="1815919" cy="1015663"/>
          </a:xfrm>
          <a:prstGeom prst="rect">
            <a:avLst/>
          </a:prstGeom>
          <a:noFill/>
          <a:ln>
            <a:noFill/>
          </a:ln>
        </p:spPr>
        <p:txBody>
          <a:bodyPr wrap="square">
            <a:spAutoFit/>
          </a:bodyPr>
          <a:lstStyle/>
          <a:p>
            <a:pPr algn="ctr"/>
            <a:r>
              <a:rPr lang="en-GB" sz="6000" b="1" dirty="0">
                <a:solidFill>
                  <a:srgbClr val="009193"/>
                </a:solidFill>
                <a:latin typeface="Century Gothic" panose="020B0502020202020204" pitchFamily="34" charset="0"/>
                <a:ea typeface="Open Sans" charset="0"/>
                <a:cs typeface="Open Sans" charset="0"/>
              </a:rPr>
              <a:t>82%</a:t>
            </a:r>
          </a:p>
        </p:txBody>
      </p:sp>
      <p:sp>
        <p:nvSpPr>
          <p:cNvPr id="14" name="Rectangle 13"/>
          <p:cNvSpPr/>
          <p:nvPr/>
        </p:nvSpPr>
        <p:spPr>
          <a:xfrm>
            <a:off x="4097085" y="2618995"/>
            <a:ext cx="1815919" cy="1107996"/>
          </a:xfrm>
          <a:prstGeom prst="rect">
            <a:avLst/>
          </a:prstGeom>
          <a:noFill/>
          <a:ln>
            <a:noFill/>
          </a:ln>
        </p:spPr>
        <p:txBody>
          <a:bodyPr wrap="square">
            <a:spAutoFit/>
          </a:bodyPr>
          <a:lstStyle/>
          <a:p>
            <a:pPr algn="ctr"/>
            <a:r>
              <a:rPr lang="en-GB" sz="6600" b="1" dirty="0">
                <a:solidFill>
                  <a:srgbClr val="009193"/>
                </a:solidFill>
                <a:latin typeface="Open Sans" charset="0"/>
                <a:ea typeface="Open Sans" charset="0"/>
                <a:cs typeface="Open Sans" charset="0"/>
              </a:rPr>
              <a:t>75%</a:t>
            </a:r>
          </a:p>
        </p:txBody>
      </p:sp>
      <p:pic>
        <p:nvPicPr>
          <p:cNvPr id="10" name="Picture 9">
            <a:extLst>
              <a:ext uri="{FF2B5EF4-FFF2-40B4-BE49-F238E27FC236}">
                <a16:creationId xmlns:a16="http://schemas.microsoft.com/office/drawing/2014/main" id="{74F99E41-0139-6942-9554-6EDE21A3AF8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473072" y="5454868"/>
            <a:ext cx="1331530" cy="1267697"/>
          </a:xfrm>
          <a:prstGeom prst="rect">
            <a:avLst/>
          </a:prstGeom>
        </p:spPr>
      </p:pic>
      <p:pic>
        <p:nvPicPr>
          <p:cNvPr id="15" name="Picture 14">
            <a:extLst>
              <a:ext uri="{FF2B5EF4-FFF2-40B4-BE49-F238E27FC236}">
                <a16:creationId xmlns:a16="http://schemas.microsoft.com/office/drawing/2014/main" id="{D8726C81-622A-A145-829B-5B21684DB4D2}"/>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939335" y="6206551"/>
            <a:ext cx="3372644" cy="342453"/>
          </a:xfrm>
          <a:prstGeom prst="rect">
            <a:avLst/>
          </a:prstGeom>
        </p:spPr>
      </p:pic>
    </p:spTree>
    <p:extLst>
      <p:ext uri="{BB962C8B-B14F-4D97-AF65-F5344CB8AC3E}">
        <p14:creationId xmlns:p14="http://schemas.microsoft.com/office/powerpoint/2010/main" val="4177314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61BCFF-6372-455F-BB8C-6B61B9544E8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pic>
        <p:nvPicPr>
          <p:cNvPr id="10" name="Picture 9" descr="A person posing for the camera&#10;&#10;Description generated with very high confidence">
            <a:extLst>
              <a:ext uri="{FF2B5EF4-FFF2-40B4-BE49-F238E27FC236}">
                <a16:creationId xmlns:a16="http://schemas.microsoft.com/office/drawing/2014/main" id="{49EA5E39-F02E-4A51-A45D-A812CAC6A17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5867398" y="287079"/>
            <a:ext cx="6078279" cy="6283841"/>
          </a:xfrm>
          <a:prstGeom prst="rect">
            <a:avLst/>
          </a:prstGeom>
        </p:spPr>
      </p:pic>
      <p:sp>
        <p:nvSpPr>
          <p:cNvPr id="2" name="Rectangle 1">
            <a:extLst>
              <a:ext uri="{FF2B5EF4-FFF2-40B4-BE49-F238E27FC236}">
                <a16:creationId xmlns:a16="http://schemas.microsoft.com/office/drawing/2014/main" id="{23F7ED46-BD4D-4F2E-A2B3-A7907C37512B}"/>
              </a:ext>
            </a:extLst>
          </p:cNvPr>
          <p:cNvSpPr/>
          <p:nvPr/>
        </p:nvSpPr>
        <p:spPr>
          <a:xfrm>
            <a:off x="287078" y="297713"/>
            <a:ext cx="5295014" cy="628384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b="1" dirty="0">
              <a:solidFill>
                <a:schemeClr val="bg1"/>
              </a:solidFill>
              <a:latin typeface="Open Sans Semibold" charset="0"/>
              <a:ea typeface="Open Sans Semibold" charset="0"/>
              <a:cs typeface="Open Sans Semibold" charset="0"/>
            </a:endParaRPr>
          </a:p>
          <a:p>
            <a:endParaRPr lang="en-GB" b="1" dirty="0">
              <a:solidFill>
                <a:schemeClr val="bg1"/>
              </a:solidFill>
              <a:latin typeface="Open Sans Semibold" charset="0"/>
              <a:ea typeface="Open Sans Semibold" charset="0"/>
              <a:cs typeface="Open Sans Semibold" charset="0"/>
            </a:endParaRPr>
          </a:p>
          <a:p>
            <a:endParaRPr lang="en-GB" b="1" dirty="0">
              <a:solidFill>
                <a:schemeClr val="bg1"/>
              </a:solidFill>
              <a:latin typeface="Open Sans Semibold" charset="0"/>
              <a:ea typeface="Open Sans Semibold" charset="0"/>
              <a:cs typeface="Open Sans Semibold" charset="0"/>
            </a:endParaRPr>
          </a:p>
          <a:p>
            <a:endParaRPr lang="en-GB" b="1" dirty="0">
              <a:solidFill>
                <a:schemeClr val="bg1"/>
              </a:solidFill>
              <a:latin typeface="Open Sans Semibold" charset="0"/>
              <a:ea typeface="Open Sans Semibold" charset="0"/>
              <a:cs typeface="Open Sans Semibold" charset="0"/>
            </a:endParaRPr>
          </a:p>
          <a:p>
            <a:r>
              <a:rPr lang="en-GB" b="1" dirty="0">
                <a:solidFill>
                  <a:schemeClr val="bg1"/>
                </a:solidFill>
                <a:latin typeface="Open Sans Semibold" charset="0"/>
                <a:ea typeface="Open Sans Semibold" charset="0"/>
                <a:cs typeface="Open Sans Semibold" charset="0"/>
              </a:rPr>
              <a:t>Marketers overwhelmed by scale, scope and pace of change of digital. They are struggling to cope in a world where they have less power in the relationship with individuals.</a:t>
            </a:r>
          </a:p>
          <a:p>
            <a:pPr algn="r"/>
            <a:endParaRPr lang="en-GB" b="1" dirty="0">
              <a:solidFill>
                <a:schemeClr val="bg1"/>
              </a:solidFill>
              <a:latin typeface="Open Sans Semibold" charset="0"/>
              <a:ea typeface="Open Sans Semibold" charset="0"/>
              <a:cs typeface="Open Sans Semibold" charset="0"/>
            </a:endParaRPr>
          </a:p>
          <a:p>
            <a:r>
              <a:rPr lang="en-GB" b="1" dirty="0">
                <a:solidFill>
                  <a:schemeClr val="bg1"/>
                </a:solidFill>
                <a:latin typeface="Open Sans Semibold" charset="0"/>
                <a:ea typeface="Open Sans Semibold" charset="0"/>
                <a:cs typeface="Open Sans Semibold" charset="0"/>
              </a:rPr>
              <a:t>They need help to understand, select and master the technology available.</a:t>
            </a:r>
          </a:p>
          <a:p>
            <a:pPr algn="r"/>
            <a:endParaRPr lang="en-GB" b="1" dirty="0">
              <a:solidFill>
                <a:schemeClr val="bg1"/>
              </a:solidFill>
              <a:latin typeface="Open Sans Semibold" charset="0"/>
              <a:ea typeface="Open Sans Semibold" charset="0"/>
              <a:cs typeface="Open Sans Semibold" charset="0"/>
            </a:endParaRPr>
          </a:p>
          <a:p>
            <a:r>
              <a:rPr lang="en-GB" b="1" dirty="0">
                <a:solidFill>
                  <a:schemeClr val="bg1"/>
                </a:solidFill>
                <a:latin typeface="Open Sans Semibold" charset="0"/>
                <a:ea typeface="Open Sans Semibold" charset="0"/>
                <a:cs typeface="Open Sans Semibold" charset="0"/>
              </a:rPr>
              <a:t>They are seeking a simple, easy to understand and communicate overarching story.</a:t>
            </a:r>
          </a:p>
        </p:txBody>
      </p:sp>
      <p:pic>
        <p:nvPicPr>
          <p:cNvPr id="3" name="Picture 2">
            <a:extLst>
              <a:ext uri="{FF2B5EF4-FFF2-40B4-BE49-F238E27FC236}">
                <a16:creationId xmlns:a16="http://schemas.microsoft.com/office/drawing/2014/main" id="{50FE07EB-C99C-4368-A279-5F7E985607CC}"/>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583537" y="5335046"/>
            <a:ext cx="1487962" cy="1416630"/>
          </a:xfrm>
          <a:prstGeom prst="rect">
            <a:avLst/>
          </a:prstGeom>
        </p:spPr>
      </p:pic>
      <p:sp>
        <p:nvSpPr>
          <p:cNvPr id="7" name="TextBox 6">
            <a:extLst>
              <a:ext uri="{FF2B5EF4-FFF2-40B4-BE49-F238E27FC236}">
                <a16:creationId xmlns:a16="http://schemas.microsoft.com/office/drawing/2014/main" id="{A60EEE71-7E58-4EC1-8788-160752391F42}"/>
              </a:ext>
            </a:extLst>
          </p:cNvPr>
          <p:cNvSpPr txBox="1"/>
          <p:nvPr/>
        </p:nvSpPr>
        <p:spPr>
          <a:xfrm>
            <a:off x="287078" y="459176"/>
            <a:ext cx="5124892" cy="2062103"/>
          </a:xfrm>
          <a:prstGeom prst="rect">
            <a:avLst/>
          </a:prstGeom>
          <a:noFill/>
        </p:spPr>
        <p:txBody>
          <a:bodyPr wrap="square" rtlCol="0">
            <a:spAutoFit/>
          </a:bodyPr>
          <a:lstStyle/>
          <a:p>
            <a:r>
              <a:rPr lang="en-ZA" sz="3200" b="1" dirty="0">
                <a:solidFill>
                  <a:schemeClr val="bg1"/>
                </a:solidFill>
                <a:latin typeface="Century Gothic" panose="020B0502020202020204" pitchFamily="34" charset="0"/>
              </a:rPr>
              <a:t>Marketers want to understand how to operate in the era of connected individuals.</a:t>
            </a:r>
          </a:p>
        </p:txBody>
      </p:sp>
      <p:pic>
        <p:nvPicPr>
          <p:cNvPr id="8" name="Picture 7">
            <a:extLst>
              <a:ext uri="{FF2B5EF4-FFF2-40B4-BE49-F238E27FC236}">
                <a16:creationId xmlns:a16="http://schemas.microsoft.com/office/drawing/2014/main" id="{3E89AC2F-CB10-BA4E-90BC-4A47A801939C}"/>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7275687" y="6490072"/>
            <a:ext cx="3372644" cy="342453"/>
          </a:xfrm>
          <a:prstGeom prst="rect">
            <a:avLst/>
          </a:prstGeom>
        </p:spPr>
      </p:pic>
    </p:spTree>
    <p:extLst>
      <p:ext uri="{BB962C8B-B14F-4D97-AF65-F5344CB8AC3E}">
        <p14:creationId xmlns:p14="http://schemas.microsoft.com/office/powerpoint/2010/main" val="322172177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0432150" y="0"/>
            <a:ext cx="2953512" cy="6858000"/>
          </a:xfrm>
          <a:prstGeom prst="rect">
            <a:avLst/>
          </a:prstGeom>
        </p:spPr>
      </p:pic>
      <p:sp>
        <p:nvSpPr>
          <p:cNvPr id="2" name="Title 1"/>
          <p:cNvSpPr>
            <a:spLocks noGrp="1"/>
          </p:cNvSpPr>
          <p:nvPr>
            <p:ph type="title"/>
          </p:nvPr>
        </p:nvSpPr>
        <p:spPr>
          <a:xfrm>
            <a:off x="338505" y="162138"/>
            <a:ext cx="10949763" cy="1040467"/>
          </a:xfrm>
        </p:spPr>
        <p:txBody>
          <a:bodyPr>
            <a:noAutofit/>
          </a:bodyPr>
          <a:lstStyle/>
          <a:p>
            <a:r>
              <a:rPr lang="en-US" sz="6000" b="1" dirty="0">
                <a:solidFill>
                  <a:srgbClr val="268388"/>
                </a:solidFill>
              </a:rPr>
              <a:t>What makes Boo-Yah! different?</a:t>
            </a:r>
          </a:p>
        </p:txBody>
      </p:sp>
      <p:sp>
        <p:nvSpPr>
          <p:cNvPr id="6" name="TextBox 5"/>
          <p:cNvSpPr txBox="1"/>
          <p:nvPr/>
        </p:nvSpPr>
        <p:spPr>
          <a:xfrm>
            <a:off x="465094" y="1044792"/>
            <a:ext cx="5526654" cy="1292662"/>
          </a:xfrm>
          <a:prstGeom prst="rect">
            <a:avLst/>
          </a:prstGeom>
          <a:noFill/>
        </p:spPr>
        <p:txBody>
          <a:bodyPr wrap="square" rtlCol="0">
            <a:spAutoFit/>
          </a:bodyPr>
          <a:lstStyle/>
          <a:p>
            <a:r>
              <a:rPr lang="en-US" sz="2400" b="1" dirty="0">
                <a:solidFill>
                  <a:prstClr val="black">
                    <a:lumMod val="85000"/>
                    <a:lumOff val="15000"/>
                  </a:prstClr>
                </a:solidFill>
                <a:latin typeface="Espresso Dolce" charset="0"/>
                <a:ea typeface="Espresso Dolce" charset="0"/>
                <a:cs typeface="Espresso Dolce" charset="0"/>
              </a:rPr>
              <a:t>Kill the Rock Star</a:t>
            </a:r>
          </a:p>
          <a:p>
            <a:endParaRPr lang="en-US" dirty="0">
              <a:solidFill>
                <a:prstClr val="black"/>
              </a:solidFill>
              <a:latin typeface="Century Gothic" charset="0"/>
              <a:ea typeface="Century Gothic" charset="0"/>
              <a:cs typeface="Century Gothic" charset="0"/>
            </a:endParaRPr>
          </a:p>
          <a:p>
            <a:r>
              <a:rPr lang="en-US" dirty="0">
                <a:solidFill>
                  <a:prstClr val="black">
                    <a:lumMod val="85000"/>
                    <a:lumOff val="15000"/>
                  </a:prstClr>
                </a:solidFill>
                <a:latin typeface="Century Gothic" charset="0"/>
                <a:ea typeface="Century Gothic" charset="0"/>
                <a:cs typeface="Century Gothic" charset="0"/>
              </a:rPr>
              <a:t>No ego’s.  No Jargon.  No Geek Talk.  </a:t>
            </a:r>
          </a:p>
          <a:p>
            <a:pPr marL="285750" indent="-285750">
              <a:buFont typeface="Arial" charset="0"/>
              <a:buChar char="•"/>
            </a:pPr>
            <a:endParaRPr lang="en-US" dirty="0">
              <a:solidFill>
                <a:prstClr val="black"/>
              </a:solidFill>
              <a:latin typeface="Century Gothic" charset="0"/>
              <a:ea typeface="Century Gothic" charset="0"/>
              <a:cs typeface="Century Gothic" charset="0"/>
            </a:endParaRPr>
          </a:p>
        </p:txBody>
      </p:sp>
      <p:sp>
        <p:nvSpPr>
          <p:cNvPr id="9" name="TextBox 8"/>
          <p:cNvSpPr txBox="1"/>
          <p:nvPr/>
        </p:nvSpPr>
        <p:spPr>
          <a:xfrm>
            <a:off x="472714" y="2179640"/>
            <a:ext cx="4070512" cy="2954655"/>
          </a:xfrm>
          <a:prstGeom prst="rect">
            <a:avLst/>
          </a:prstGeom>
          <a:noFill/>
        </p:spPr>
        <p:txBody>
          <a:bodyPr wrap="square" rtlCol="0">
            <a:spAutoFit/>
          </a:bodyPr>
          <a:lstStyle/>
          <a:p>
            <a:r>
              <a:rPr lang="en-US" sz="2400" b="1" dirty="0">
                <a:solidFill>
                  <a:prstClr val="black">
                    <a:lumMod val="85000"/>
                    <a:lumOff val="15000"/>
                  </a:prstClr>
                </a:solidFill>
                <a:latin typeface="Espresso Dolce" charset="0"/>
                <a:ea typeface="Espresso Dolce" charset="0"/>
                <a:cs typeface="Espresso Dolce" charset="0"/>
              </a:rPr>
              <a:t>Goodbye Socrates!</a:t>
            </a:r>
          </a:p>
          <a:p>
            <a:endParaRPr lang="en-US" dirty="0">
              <a:solidFill>
                <a:prstClr val="black">
                  <a:lumMod val="85000"/>
                  <a:lumOff val="15000"/>
                </a:prstClr>
              </a:solidFill>
              <a:latin typeface="Espresso Dolce" charset="0"/>
              <a:ea typeface="Espresso Dolce" charset="0"/>
              <a:cs typeface="Espresso Dolce" charset="0"/>
            </a:endParaRPr>
          </a:p>
          <a:p>
            <a:r>
              <a:rPr lang="en-US" dirty="0">
                <a:solidFill>
                  <a:prstClr val="black">
                    <a:lumMod val="85000"/>
                    <a:lumOff val="15000"/>
                  </a:prstClr>
                </a:solidFill>
                <a:latin typeface="Century Gothic" charset="0"/>
                <a:ea typeface="Century Gothic" charset="0"/>
                <a:cs typeface="Century Gothic" charset="0"/>
              </a:rPr>
              <a:t>Attention is a finite resource and therefore Boo-Yah! will </a:t>
            </a:r>
            <a:r>
              <a:rPr lang="en-US" b="1" dirty="0">
                <a:solidFill>
                  <a:srgbClr val="009193"/>
                </a:solidFill>
                <a:latin typeface="Century Gothic" charset="0"/>
                <a:ea typeface="Century Gothic" charset="0"/>
                <a:cs typeface="Century Gothic" charset="0"/>
              </a:rPr>
              <a:t>”</a:t>
            </a:r>
            <a:r>
              <a:rPr lang="en-US" b="1" dirty="0" err="1">
                <a:solidFill>
                  <a:srgbClr val="009193"/>
                </a:solidFill>
                <a:latin typeface="Century Gothic" charset="0"/>
                <a:ea typeface="Century Gothic" charset="0"/>
                <a:cs typeface="Century Gothic" charset="0"/>
              </a:rPr>
              <a:t>FUN”ducate</a:t>
            </a:r>
            <a:r>
              <a:rPr lang="en-US" b="1" dirty="0">
                <a:solidFill>
                  <a:srgbClr val="009193"/>
                </a:solidFill>
                <a:latin typeface="Century Gothic" charset="0"/>
                <a:ea typeface="Century Gothic" charset="0"/>
                <a:cs typeface="Century Gothic" charset="0"/>
              </a:rPr>
              <a:t> </a:t>
            </a:r>
            <a:r>
              <a:rPr lang="en-US" dirty="0">
                <a:solidFill>
                  <a:prstClr val="black">
                    <a:lumMod val="85000"/>
                    <a:lumOff val="15000"/>
                  </a:prstClr>
                </a:solidFill>
                <a:latin typeface="Century Gothic" charset="0"/>
                <a:ea typeface="Century Gothic" charset="0"/>
                <a:cs typeface="Century Gothic" charset="0"/>
              </a:rPr>
              <a:t>not </a:t>
            </a:r>
            <a:r>
              <a:rPr lang="en-US" b="1" dirty="0">
                <a:solidFill>
                  <a:srgbClr val="009193"/>
                </a:solidFill>
                <a:latin typeface="Century Gothic" charset="0"/>
                <a:ea typeface="Century Gothic" charset="0"/>
                <a:cs typeface="Century Gothic" charset="0"/>
              </a:rPr>
              <a:t>”</a:t>
            </a:r>
            <a:r>
              <a:rPr lang="en-US" b="1" dirty="0" err="1">
                <a:solidFill>
                  <a:srgbClr val="009193"/>
                </a:solidFill>
                <a:latin typeface="Century Gothic" charset="0"/>
                <a:ea typeface="Century Gothic" charset="0"/>
                <a:cs typeface="Century Gothic" charset="0"/>
              </a:rPr>
              <a:t>BORE”ducate</a:t>
            </a:r>
            <a:r>
              <a:rPr lang="en-US" b="1" dirty="0">
                <a:solidFill>
                  <a:srgbClr val="009193"/>
                </a:solidFill>
                <a:latin typeface="Century Gothic" charset="0"/>
                <a:ea typeface="Century Gothic" charset="0"/>
                <a:cs typeface="Century Gothic" charset="0"/>
              </a:rPr>
              <a:t> </a:t>
            </a:r>
            <a:r>
              <a:rPr lang="en-US" dirty="0">
                <a:solidFill>
                  <a:schemeClr val="tx1">
                    <a:lumMod val="65000"/>
                    <a:lumOff val="35000"/>
                  </a:schemeClr>
                </a:solidFill>
                <a:latin typeface="Century Gothic" charset="0"/>
                <a:ea typeface="Century Gothic" charset="0"/>
                <a:cs typeface="Century Gothic" charset="0"/>
              </a:rPr>
              <a:t>with highly interactive course material – Experiential learning with Tech Play, Case Studies. We Teach the problems and empower you with solutions</a:t>
            </a:r>
            <a:endParaRPr lang="en-US" b="1" dirty="0">
              <a:solidFill>
                <a:srgbClr val="009193"/>
              </a:solidFill>
              <a:latin typeface="Century Gothic" charset="0"/>
              <a:ea typeface="Century Gothic" charset="0"/>
              <a:cs typeface="Century Gothic" charset="0"/>
            </a:endParaRPr>
          </a:p>
        </p:txBody>
      </p:sp>
      <p:sp>
        <p:nvSpPr>
          <p:cNvPr id="10" name="TextBox 9"/>
          <p:cNvSpPr txBox="1"/>
          <p:nvPr/>
        </p:nvSpPr>
        <p:spPr>
          <a:xfrm>
            <a:off x="5008589" y="1079696"/>
            <a:ext cx="5423561" cy="4020193"/>
          </a:xfrm>
          <a:prstGeom prst="rect">
            <a:avLst/>
          </a:prstGeom>
          <a:noFill/>
        </p:spPr>
        <p:txBody>
          <a:bodyPr wrap="square" rtlCol="0">
            <a:spAutoFit/>
          </a:bodyPr>
          <a:lstStyle/>
          <a:p>
            <a:r>
              <a:rPr lang="en-US" sz="2400" b="1" dirty="0">
                <a:solidFill>
                  <a:prstClr val="black"/>
                </a:solidFill>
                <a:latin typeface="Espresso Dolce" charset="0"/>
                <a:ea typeface="Espresso Dolce" charset="0"/>
                <a:cs typeface="Espresso Dolce" charset="0"/>
              </a:rPr>
              <a:t>G</a:t>
            </a:r>
            <a:r>
              <a:rPr lang="en-US" sz="2400" b="1" dirty="0">
                <a:solidFill>
                  <a:prstClr val="black">
                    <a:lumMod val="85000"/>
                    <a:lumOff val="15000"/>
                  </a:prstClr>
                </a:solidFill>
                <a:latin typeface="Espresso Dolce" charset="0"/>
                <a:ea typeface="Espresso Dolce" charset="0"/>
                <a:cs typeface="Espresso Dolce" charset="0"/>
              </a:rPr>
              <a:t>oodbye</a:t>
            </a:r>
            <a:r>
              <a:rPr lang="en-US" sz="2400" b="1" dirty="0">
                <a:solidFill>
                  <a:prstClr val="black"/>
                </a:solidFill>
                <a:latin typeface="Espresso Dolce" charset="0"/>
                <a:ea typeface="Espresso Dolce" charset="0"/>
                <a:cs typeface="Espresso Dolce" charset="0"/>
              </a:rPr>
              <a:t> “</a:t>
            </a:r>
            <a:r>
              <a:rPr lang="en-US" sz="2400" b="1" dirty="0">
                <a:solidFill>
                  <a:srgbClr val="DF4D28"/>
                </a:solidFill>
                <a:latin typeface="Espresso Dolce" charset="0"/>
                <a:ea typeface="Espresso Dolce" charset="0"/>
                <a:cs typeface="Espresso Dolce" charset="0"/>
              </a:rPr>
              <a:t>Tech</a:t>
            </a:r>
            <a:r>
              <a:rPr lang="en-US" sz="2400" b="1" dirty="0">
                <a:solidFill>
                  <a:prstClr val="black">
                    <a:lumMod val="85000"/>
                    <a:lumOff val="15000"/>
                  </a:prstClr>
                </a:solidFill>
                <a:latin typeface="Espresso Dolce" charset="0"/>
                <a:ea typeface="Espresso Dolce" charset="0"/>
                <a:cs typeface="Espresso Dolce" charset="0"/>
              </a:rPr>
              <a:t>nophobia”, </a:t>
            </a:r>
          </a:p>
          <a:p>
            <a:r>
              <a:rPr lang="en-US" sz="2400" b="1" dirty="0">
                <a:solidFill>
                  <a:prstClr val="black">
                    <a:lumMod val="85000"/>
                    <a:lumOff val="15000"/>
                  </a:prstClr>
                </a:solidFill>
                <a:latin typeface="Espresso Dolce" charset="0"/>
                <a:ea typeface="Espresso Dolce" charset="0"/>
                <a:cs typeface="Espresso Dolce" charset="0"/>
              </a:rPr>
              <a:t>Hallo </a:t>
            </a:r>
            <a:r>
              <a:rPr lang="en-US" sz="2400" b="1" dirty="0">
                <a:solidFill>
                  <a:srgbClr val="DF4D28"/>
                </a:solidFill>
                <a:latin typeface="Espresso Dolce" charset="0"/>
                <a:ea typeface="Espresso Dolce" charset="0"/>
                <a:cs typeface="Espresso Dolce" charset="0"/>
              </a:rPr>
              <a:t>Tech</a:t>
            </a:r>
            <a:r>
              <a:rPr lang="en-US" sz="2400" b="1" dirty="0">
                <a:solidFill>
                  <a:prstClr val="black">
                    <a:lumMod val="85000"/>
                    <a:lumOff val="15000"/>
                  </a:prstClr>
                </a:solidFill>
                <a:latin typeface="Espresso Dolce" charset="0"/>
                <a:ea typeface="Espresso Dolce" charset="0"/>
                <a:cs typeface="Espresso Dolce" charset="0"/>
              </a:rPr>
              <a:t>niques </a:t>
            </a:r>
          </a:p>
          <a:p>
            <a:endParaRPr lang="en-US" dirty="0">
              <a:solidFill>
                <a:prstClr val="black"/>
              </a:solidFill>
              <a:latin typeface="Century Gothic" charset="0"/>
              <a:ea typeface="Century Gothic" charset="0"/>
              <a:cs typeface="Century Gothic" charset="0"/>
            </a:endParaRPr>
          </a:p>
          <a:p>
            <a:r>
              <a:rPr lang="en-US" dirty="0">
                <a:solidFill>
                  <a:prstClr val="black">
                    <a:lumMod val="85000"/>
                    <a:lumOff val="15000"/>
                  </a:prstClr>
                </a:solidFill>
                <a:latin typeface="Century Gothic" charset="0"/>
                <a:ea typeface="Century Gothic" charset="0"/>
                <a:cs typeface="Century Gothic" charset="0"/>
              </a:rPr>
              <a:t>By the end of our training courses you will be a tech warrior of Industry 4.0.  </a:t>
            </a:r>
          </a:p>
          <a:p>
            <a:endParaRPr lang="en-US" dirty="0">
              <a:solidFill>
                <a:prstClr val="black">
                  <a:lumMod val="85000"/>
                  <a:lumOff val="15000"/>
                </a:prstClr>
              </a:solidFill>
              <a:latin typeface="Century Gothic" charset="0"/>
              <a:ea typeface="Century Gothic" charset="0"/>
              <a:cs typeface="Century Gothic" charset="0"/>
            </a:endParaRPr>
          </a:p>
          <a:p>
            <a:r>
              <a:rPr lang="en-US" dirty="0">
                <a:solidFill>
                  <a:prstClr val="black">
                    <a:lumMod val="85000"/>
                    <a:lumOff val="15000"/>
                  </a:prstClr>
                </a:solidFill>
                <a:latin typeface="Century Gothic" charset="0"/>
                <a:ea typeface="Century Gothic" charset="0"/>
                <a:cs typeface="Century Gothic" charset="0"/>
              </a:rPr>
              <a:t>You will be FIT to survive the FUTURE.  </a:t>
            </a:r>
          </a:p>
          <a:p>
            <a:endParaRPr lang="en-US" dirty="0">
              <a:solidFill>
                <a:prstClr val="black">
                  <a:lumMod val="85000"/>
                  <a:lumOff val="15000"/>
                </a:prstClr>
              </a:solidFill>
              <a:latin typeface="Century Gothic" charset="0"/>
              <a:ea typeface="Century Gothic" charset="0"/>
              <a:cs typeface="Century Gothic" charset="0"/>
            </a:endParaRPr>
          </a:p>
          <a:p>
            <a:r>
              <a:rPr lang="en-US" dirty="0">
                <a:solidFill>
                  <a:prstClr val="black">
                    <a:lumMod val="85000"/>
                    <a:lumOff val="15000"/>
                  </a:prstClr>
                </a:solidFill>
                <a:latin typeface="Century Gothic" charset="0"/>
                <a:ea typeface="Century Gothic" charset="0"/>
                <a:cs typeface="Century Gothic" charset="0"/>
              </a:rPr>
              <a:t>You will have all of the </a:t>
            </a:r>
            <a:r>
              <a:rPr lang="en-US" b="1" dirty="0">
                <a:solidFill>
                  <a:srgbClr val="FF0000"/>
                </a:solidFill>
                <a:latin typeface="Century Gothic" charset="0"/>
                <a:ea typeface="Century Gothic" charset="0"/>
                <a:cs typeface="Century Gothic" charset="0"/>
              </a:rPr>
              <a:t>Tech</a:t>
            </a:r>
            <a:r>
              <a:rPr lang="en-US" b="1" dirty="0">
                <a:solidFill>
                  <a:prstClr val="black">
                    <a:lumMod val="85000"/>
                    <a:lumOff val="15000"/>
                  </a:prstClr>
                </a:solidFill>
                <a:latin typeface="Century Gothic" charset="0"/>
                <a:ea typeface="Century Gothic" charset="0"/>
                <a:cs typeface="Century Gothic" charset="0"/>
              </a:rPr>
              <a:t>niques</a:t>
            </a:r>
            <a:r>
              <a:rPr lang="en-US" dirty="0">
                <a:solidFill>
                  <a:prstClr val="black">
                    <a:lumMod val="85000"/>
                    <a:lumOff val="15000"/>
                  </a:prstClr>
                </a:solidFill>
                <a:latin typeface="Century Gothic" charset="0"/>
                <a:ea typeface="Century Gothic" charset="0"/>
                <a:cs typeface="Century Gothic" charset="0"/>
              </a:rPr>
              <a:t>, and road maps with tactical application to improve your digital transformation and be a key player in the innovation space.  </a:t>
            </a:r>
          </a:p>
          <a:p>
            <a:endParaRPr lang="en-US" dirty="0">
              <a:solidFill>
                <a:prstClr val="black">
                  <a:lumMod val="85000"/>
                  <a:lumOff val="15000"/>
                </a:prstClr>
              </a:solidFill>
              <a:latin typeface="Century Gothic" charset="0"/>
              <a:ea typeface="Century Gothic" charset="0"/>
              <a:cs typeface="Century Gothic" charset="0"/>
            </a:endParaRP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972800" y="5817549"/>
            <a:ext cx="1074317" cy="1022815"/>
          </a:xfrm>
          <a:prstGeom prst="rect">
            <a:avLst/>
          </a:prstGeom>
        </p:spPr>
      </p:pic>
      <p:sp>
        <p:nvSpPr>
          <p:cNvPr id="8" name="TextBox 7">
            <a:extLst>
              <a:ext uri="{FF2B5EF4-FFF2-40B4-BE49-F238E27FC236}">
                <a16:creationId xmlns:a16="http://schemas.microsoft.com/office/drawing/2014/main" id="{A3446492-1004-EC43-ABA1-027A11536E9B}"/>
              </a:ext>
            </a:extLst>
          </p:cNvPr>
          <p:cNvSpPr txBox="1"/>
          <p:nvPr/>
        </p:nvSpPr>
        <p:spPr>
          <a:xfrm>
            <a:off x="472714" y="5326500"/>
            <a:ext cx="4070512" cy="1569660"/>
          </a:xfrm>
          <a:prstGeom prst="rect">
            <a:avLst/>
          </a:prstGeom>
          <a:noFill/>
        </p:spPr>
        <p:txBody>
          <a:bodyPr wrap="square" rtlCol="0">
            <a:spAutoFit/>
          </a:bodyPr>
          <a:lstStyle/>
          <a:p>
            <a:r>
              <a:rPr lang="en-US" sz="2400" b="1" dirty="0">
                <a:solidFill>
                  <a:prstClr val="black">
                    <a:lumMod val="85000"/>
                    <a:lumOff val="15000"/>
                  </a:prstClr>
                </a:solidFill>
                <a:latin typeface="Espresso Dolce" charset="0"/>
                <a:ea typeface="Espresso Dolce" charset="0"/>
                <a:cs typeface="Espresso Dolce" charset="0"/>
              </a:rPr>
              <a:t>A Marketers Dream</a:t>
            </a:r>
          </a:p>
          <a:p>
            <a:endParaRPr lang="en-US" dirty="0">
              <a:solidFill>
                <a:prstClr val="black"/>
              </a:solidFill>
              <a:latin typeface="Century Gothic" charset="0"/>
              <a:ea typeface="Century Gothic" charset="0"/>
              <a:cs typeface="Century Gothic" charset="0"/>
            </a:endParaRPr>
          </a:p>
          <a:p>
            <a:r>
              <a:rPr lang="en-US" dirty="0">
                <a:solidFill>
                  <a:prstClr val="black">
                    <a:lumMod val="85000"/>
                    <a:lumOff val="15000"/>
                  </a:prstClr>
                </a:solidFill>
                <a:latin typeface="Century Gothic" charset="0"/>
                <a:ea typeface="Century Gothic" charset="0"/>
                <a:cs typeface="Century Gothic" charset="0"/>
              </a:rPr>
              <a:t>Course material prepared by marketers for marketers.  </a:t>
            </a:r>
          </a:p>
          <a:p>
            <a:pPr marL="285750" indent="-285750">
              <a:buFont typeface="Arial" charset="0"/>
              <a:buChar char="•"/>
            </a:pPr>
            <a:endParaRPr lang="en-US" dirty="0">
              <a:solidFill>
                <a:prstClr val="black"/>
              </a:solidFill>
              <a:latin typeface="Century Gothic" charset="0"/>
              <a:ea typeface="Century Gothic" charset="0"/>
              <a:cs typeface="Century Gothic" charset="0"/>
            </a:endParaRPr>
          </a:p>
        </p:txBody>
      </p:sp>
      <p:sp>
        <p:nvSpPr>
          <p:cNvPr id="12" name="TextBox 11">
            <a:extLst>
              <a:ext uri="{FF2B5EF4-FFF2-40B4-BE49-F238E27FC236}">
                <a16:creationId xmlns:a16="http://schemas.microsoft.com/office/drawing/2014/main" id="{06A5D9B4-C518-6E40-B1D6-5466AA53B819}"/>
              </a:ext>
            </a:extLst>
          </p:cNvPr>
          <p:cNvSpPr txBox="1"/>
          <p:nvPr/>
        </p:nvSpPr>
        <p:spPr>
          <a:xfrm>
            <a:off x="5126699" y="4909451"/>
            <a:ext cx="5187341" cy="2215991"/>
          </a:xfrm>
          <a:prstGeom prst="rect">
            <a:avLst/>
          </a:prstGeom>
          <a:noFill/>
        </p:spPr>
        <p:txBody>
          <a:bodyPr wrap="square" rtlCol="0">
            <a:spAutoFit/>
          </a:bodyPr>
          <a:lstStyle/>
          <a:p>
            <a:r>
              <a:rPr lang="en-US" sz="2400" b="1" dirty="0">
                <a:solidFill>
                  <a:prstClr val="black">
                    <a:lumMod val="85000"/>
                    <a:lumOff val="15000"/>
                  </a:prstClr>
                </a:solidFill>
                <a:latin typeface="Espresso Dolce" charset="0"/>
                <a:ea typeface="Espresso Dolce" charset="0"/>
                <a:cs typeface="Espresso Dolce" charset="0"/>
              </a:rPr>
              <a:t>Old Things in a New Way, New things in an old way</a:t>
            </a:r>
          </a:p>
          <a:p>
            <a:endParaRPr lang="en-US" dirty="0">
              <a:solidFill>
                <a:prstClr val="black"/>
              </a:solidFill>
              <a:latin typeface="Century Gothic" charset="0"/>
              <a:ea typeface="Century Gothic" charset="0"/>
              <a:cs typeface="Century Gothic" charset="0"/>
            </a:endParaRPr>
          </a:p>
          <a:p>
            <a:r>
              <a:rPr lang="en-US" dirty="0">
                <a:solidFill>
                  <a:prstClr val="black">
                    <a:lumMod val="85000"/>
                    <a:lumOff val="15000"/>
                  </a:prstClr>
                </a:solidFill>
                <a:latin typeface="Century Gothic" charset="0"/>
                <a:ea typeface="Century Gothic" charset="0"/>
                <a:cs typeface="Century Gothic" charset="0"/>
              </a:rPr>
              <a:t>We teach you the new approach to Marketing and tap into the disruptive shift to evolve, grow and thrive.</a:t>
            </a:r>
          </a:p>
          <a:p>
            <a:pPr marL="285750" indent="-285750">
              <a:buFont typeface="Arial" charset="0"/>
              <a:buChar char="•"/>
            </a:pPr>
            <a:endParaRPr lang="en-US" dirty="0">
              <a:solidFill>
                <a:prstClr val="black"/>
              </a:solidFill>
              <a:latin typeface="Century Gothic" charset="0"/>
              <a:ea typeface="Century Gothic" charset="0"/>
              <a:cs typeface="Century Gothic" charset="0"/>
            </a:endParaRPr>
          </a:p>
        </p:txBody>
      </p:sp>
    </p:spTree>
    <p:extLst>
      <p:ext uri="{BB962C8B-B14F-4D97-AF65-F5344CB8AC3E}">
        <p14:creationId xmlns:p14="http://schemas.microsoft.com/office/powerpoint/2010/main" val="33464458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61BCFF-6372-455F-BB8C-6B61B9544E8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pic>
        <p:nvPicPr>
          <p:cNvPr id="7" name="Picture 6" descr="A view of a city&#10;&#10;Description generated with high confidence">
            <a:extLst>
              <a:ext uri="{FF2B5EF4-FFF2-40B4-BE49-F238E27FC236}">
                <a16:creationId xmlns:a16="http://schemas.microsoft.com/office/drawing/2014/main" id="{017224D1-D651-4C24-8AC7-F9B3D9DC5EF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5869169" y="297713"/>
            <a:ext cx="5973729" cy="6273208"/>
          </a:xfrm>
          <a:prstGeom prst="rect">
            <a:avLst/>
          </a:prstGeom>
        </p:spPr>
      </p:pic>
      <p:sp>
        <p:nvSpPr>
          <p:cNvPr id="2" name="Rectangle 1">
            <a:extLst>
              <a:ext uri="{FF2B5EF4-FFF2-40B4-BE49-F238E27FC236}">
                <a16:creationId xmlns:a16="http://schemas.microsoft.com/office/drawing/2014/main" id="{23F7ED46-BD4D-4F2E-A2B3-A7907C37512B}"/>
              </a:ext>
            </a:extLst>
          </p:cNvPr>
          <p:cNvSpPr/>
          <p:nvPr/>
        </p:nvSpPr>
        <p:spPr>
          <a:xfrm>
            <a:off x="287078" y="297713"/>
            <a:ext cx="5295014" cy="6273208"/>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pic>
        <p:nvPicPr>
          <p:cNvPr id="3" name="Picture 2">
            <a:extLst>
              <a:ext uri="{FF2B5EF4-FFF2-40B4-BE49-F238E27FC236}">
                <a16:creationId xmlns:a16="http://schemas.microsoft.com/office/drawing/2014/main" id="{50FE07EB-C99C-4368-A279-5F7E985607CC}"/>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583537" y="5335046"/>
            <a:ext cx="1487962" cy="1416630"/>
          </a:xfrm>
          <a:prstGeom prst="rect">
            <a:avLst/>
          </a:prstGeom>
        </p:spPr>
      </p:pic>
      <p:sp>
        <p:nvSpPr>
          <p:cNvPr id="5" name="Rectangle 4">
            <a:extLst>
              <a:ext uri="{FF2B5EF4-FFF2-40B4-BE49-F238E27FC236}">
                <a16:creationId xmlns:a16="http://schemas.microsoft.com/office/drawing/2014/main" id="{58721CAE-ECD1-455A-94BB-D1CB8FCB29E2}"/>
              </a:ext>
            </a:extLst>
          </p:cNvPr>
          <p:cNvSpPr/>
          <p:nvPr/>
        </p:nvSpPr>
        <p:spPr>
          <a:xfrm>
            <a:off x="600681" y="497428"/>
            <a:ext cx="4336774" cy="5863144"/>
          </a:xfrm>
          <a:prstGeom prst="rect">
            <a:avLst/>
          </a:prstGeom>
        </p:spPr>
        <p:txBody>
          <a:bodyPr wrap="square">
            <a:spAutoFit/>
          </a:bodyPr>
          <a:lstStyle/>
          <a:p>
            <a:pPr algn="ctr">
              <a:spcAft>
                <a:spcPts val="600"/>
              </a:spcAft>
            </a:pPr>
            <a:r>
              <a:rPr lang="en-US" sz="4000" b="1" dirty="0">
                <a:solidFill>
                  <a:schemeClr val="bg1"/>
                </a:solidFill>
                <a:latin typeface="Century Gothic" charset="0"/>
                <a:ea typeface="Century Gothic" charset="0"/>
                <a:cs typeface="Century Gothic" charset="0"/>
              </a:rPr>
              <a:t>About Us</a:t>
            </a:r>
          </a:p>
          <a:p>
            <a:pPr marL="342900" indent="-342900">
              <a:spcAft>
                <a:spcPts val="600"/>
              </a:spcAft>
              <a:buFont typeface="Arial" panose="020B0604020202020204" pitchFamily="34" charset="0"/>
              <a:buChar char="•"/>
            </a:pPr>
            <a:endParaRPr lang="en-US" sz="2500" b="1" dirty="0">
              <a:solidFill>
                <a:schemeClr val="bg1"/>
              </a:solidFill>
              <a:latin typeface="Century Gothic" charset="0"/>
              <a:ea typeface="Century Gothic" charset="0"/>
              <a:cs typeface="Century Gothic" charset="0"/>
            </a:endParaRPr>
          </a:p>
          <a:p>
            <a:pPr algn="ctr">
              <a:spcAft>
                <a:spcPts val="600"/>
              </a:spcAft>
            </a:pPr>
            <a:r>
              <a:rPr lang="en-US" sz="2500" dirty="0">
                <a:solidFill>
                  <a:schemeClr val="bg1"/>
                </a:solidFill>
                <a:latin typeface="Century Gothic" charset="0"/>
                <a:ea typeface="Century Gothic" charset="0"/>
                <a:cs typeface="Century Gothic" charset="0"/>
              </a:rPr>
              <a:t>An African inspired Advisory and Educational Marketing Services Company</a:t>
            </a:r>
          </a:p>
          <a:p>
            <a:pPr>
              <a:spcAft>
                <a:spcPts val="600"/>
              </a:spcAft>
            </a:pPr>
            <a:endParaRPr lang="en-US" sz="2500" b="1" dirty="0">
              <a:solidFill>
                <a:schemeClr val="bg1"/>
              </a:solidFill>
              <a:latin typeface="Century Gothic" charset="0"/>
              <a:ea typeface="Century Gothic" charset="0"/>
              <a:cs typeface="Century Gothic" charset="0"/>
            </a:endParaRPr>
          </a:p>
          <a:p>
            <a:pPr algn="ctr">
              <a:spcAft>
                <a:spcPts val="600"/>
              </a:spcAft>
            </a:pPr>
            <a:r>
              <a:rPr lang="en-US" sz="2500" dirty="0">
                <a:solidFill>
                  <a:schemeClr val="bg1"/>
                </a:solidFill>
                <a:latin typeface="Century Gothic" charset="0"/>
                <a:ea typeface="Century Gothic" charset="0"/>
                <a:cs typeface="Century Gothic" charset="0"/>
              </a:rPr>
              <a:t>Boo-Yah! aims to put the ”</a:t>
            </a:r>
            <a:r>
              <a:rPr lang="en-US" sz="2500" b="1" dirty="0">
                <a:solidFill>
                  <a:schemeClr val="bg1"/>
                </a:solidFill>
                <a:latin typeface="Century Gothic" charset="0"/>
                <a:ea typeface="Century Gothic" charset="0"/>
                <a:cs typeface="Century Gothic" charset="0"/>
              </a:rPr>
              <a:t>KAPOW</a:t>
            </a:r>
            <a:r>
              <a:rPr lang="en-US" sz="2500" dirty="0">
                <a:solidFill>
                  <a:schemeClr val="bg1"/>
                </a:solidFill>
                <a:latin typeface="Century Gothic" charset="0"/>
                <a:ea typeface="Century Gothic" charset="0"/>
                <a:cs typeface="Century Gothic" charset="0"/>
              </a:rPr>
              <a:t>”</a:t>
            </a:r>
          </a:p>
          <a:p>
            <a:pPr algn="ctr">
              <a:spcAft>
                <a:spcPts val="600"/>
              </a:spcAft>
            </a:pPr>
            <a:r>
              <a:rPr lang="en-US" sz="2500" dirty="0">
                <a:solidFill>
                  <a:schemeClr val="bg1"/>
                </a:solidFill>
                <a:latin typeface="Century Gothic" charset="0"/>
                <a:ea typeface="Century Gothic" charset="0"/>
                <a:cs typeface="Century Gothic" charset="0"/>
              </a:rPr>
              <a:t>back into your marketing and help brands build</a:t>
            </a:r>
          </a:p>
          <a:p>
            <a:pPr algn="ctr">
              <a:spcAft>
                <a:spcPts val="600"/>
              </a:spcAft>
            </a:pPr>
            <a:r>
              <a:rPr lang="en-US" sz="2500" dirty="0">
                <a:solidFill>
                  <a:schemeClr val="bg1"/>
                </a:solidFill>
                <a:latin typeface="Century Gothic" charset="0"/>
                <a:ea typeface="Century Gothic" charset="0"/>
                <a:cs typeface="Century Gothic" charset="0"/>
              </a:rPr>
              <a:t>”</a:t>
            </a:r>
            <a:r>
              <a:rPr lang="en-US" sz="2500" b="1" dirty="0" err="1">
                <a:solidFill>
                  <a:schemeClr val="bg1"/>
                </a:solidFill>
                <a:latin typeface="Century Gothic" charset="0"/>
                <a:ea typeface="Century Gothic" charset="0"/>
                <a:cs typeface="Century Gothic" charset="0"/>
              </a:rPr>
              <a:t>Blockbusting</a:t>
            </a:r>
            <a:r>
              <a:rPr lang="en-US" sz="2500" dirty="0" err="1">
                <a:solidFill>
                  <a:schemeClr val="bg1"/>
                </a:solidFill>
                <a:latin typeface="Century Gothic" charset="0"/>
                <a:ea typeface="Century Gothic" charset="0"/>
                <a:cs typeface="Century Gothic" charset="0"/>
              </a:rPr>
              <a:t>”Strategies</a:t>
            </a:r>
            <a:endParaRPr lang="en-US" sz="2500" dirty="0">
              <a:solidFill>
                <a:schemeClr val="bg1"/>
              </a:solidFill>
              <a:latin typeface="Century Gothic" charset="0"/>
              <a:ea typeface="Century Gothic" charset="0"/>
              <a:cs typeface="Century Gothic" charset="0"/>
            </a:endParaRPr>
          </a:p>
          <a:p>
            <a:pPr algn="ctr">
              <a:spcAft>
                <a:spcPts val="600"/>
              </a:spcAft>
            </a:pPr>
            <a:r>
              <a:rPr lang="en-US" sz="2500" b="1" i="1" dirty="0">
                <a:solidFill>
                  <a:schemeClr val="bg1"/>
                </a:solidFill>
                <a:latin typeface="Century Gothic" charset="0"/>
                <a:ea typeface="Century Gothic" charset="0"/>
                <a:cs typeface="Century Gothic" charset="0"/>
              </a:rPr>
              <a:t>FUTURE-FIT for Industry 4.0 </a:t>
            </a:r>
          </a:p>
        </p:txBody>
      </p:sp>
    </p:spTree>
    <p:extLst>
      <p:ext uri="{BB962C8B-B14F-4D97-AF65-F5344CB8AC3E}">
        <p14:creationId xmlns:p14="http://schemas.microsoft.com/office/powerpoint/2010/main" val="16613413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cstate="email">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p:blipFill>
        <p:spPr>
          <a:xfrm>
            <a:off x="0" y="1"/>
            <a:ext cx="12192000" cy="6858000"/>
          </a:xfrm>
          <a:prstGeom prst="rect">
            <a:avLst/>
          </a:prstGeom>
        </p:spPr>
      </p:pic>
      <p:sp>
        <p:nvSpPr>
          <p:cNvPr id="4" name="Footer Placeholder 3"/>
          <p:cNvSpPr>
            <a:spLocks noGrp="1"/>
          </p:cNvSpPr>
          <p:nvPr>
            <p:ph type="ftr" sz="quarter" idx="11"/>
          </p:nvPr>
        </p:nvSpPr>
        <p:spPr/>
        <p:txBody>
          <a:bodyPr>
            <a:normAutofit/>
          </a:bodyPr>
          <a:lstStyle/>
          <a:p>
            <a:pPr>
              <a:spcAft>
                <a:spcPts val="600"/>
              </a:spcAft>
            </a:pPr>
            <a:r>
              <a:rPr lang="en-GB">
                <a:solidFill>
                  <a:srgbClr val="FFFFFF"/>
                </a:solidFill>
              </a:rPr>
              <a:t>Copyright The Connected Marketer Ltd 2017</a:t>
            </a:r>
          </a:p>
        </p:txBody>
      </p:sp>
      <p:sp>
        <p:nvSpPr>
          <p:cNvPr id="2" name="Title 1"/>
          <p:cNvSpPr>
            <a:spLocks noGrp="1"/>
          </p:cNvSpPr>
          <p:nvPr>
            <p:ph type="title" idx="4294967295"/>
          </p:nvPr>
        </p:nvSpPr>
        <p:spPr>
          <a:xfrm>
            <a:off x="1676400" y="3095625"/>
            <a:ext cx="10515600" cy="1663700"/>
          </a:xfrm>
        </p:spPr>
        <p:txBody>
          <a:bodyPr>
            <a:noAutofit/>
          </a:bodyPr>
          <a:lstStyle/>
          <a:p>
            <a:pPr algn="ctr"/>
            <a:r>
              <a:rPr lang="en-GB" sz="5400" b="1" dirty="0">
                <a:solidFill>
                  <a:schemeClr val="bg1"/>
                </a:solidFill>
                <a:latin typeface="Century Gothic" charset="0"/>
                <a:ea typeface="Century Gothic" charset="0"/>
                <a:cs typeface="Century Gothic" charset="0"/>
              </a:rPr>
              <a:t>Think of the courses as the on-ramp to the freeway</a:t>
            </a:r>
          </a:p>
        </p:txBody>
      </p:sp>
      <p:sp>
        <p:nvSpPr>
          <p:cNvPr id="3" name="Rectangle 2"/>
          <p:cNvSpPr/>
          <p:nvPr/>
        </p:nvSpPr>
        <p:spPr>
          <a:xfrm>
            <a:off x="0" y="1"/>
            <a:ext cx="12192000" cy="6858000"/>
          </a:xfrm>
          <a:prstGeom prst="rect">
            <a:avLst/>
          </a:prstGeom>
          <a:solidFill>
            <a:srgbClr val="00ABBD">
              <a:alpha val="4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1" dirty="0">
              <a:latin typeface="Open Sans Regular" charset="0"/>
            </a:endParaRPr>
          </a:p>
        </p:txBody>
      </p:sp>
      <p:pic>
        <p:nvPicPr>
          <p:cNvPr id="6" name="Picture 5">
            <a:extLst>
              <a:ext uri="{FF2B5EF4-FFF2-40B4-BE49-F238E27FC236}">
                <a16:creationId xmlns:a16="http://schemas.microsoft.com/office/drawing/2014/main" id="{982B862F-88D2-4D7F-A25F-11C0F2216F5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1027138" y="5763488"/>
            <a:ext cx="993943" cy="946294"/>
          </a:xfrm>
          <a:prstGeom prst="rect">
            <a:avLst/>
          </a:prstGeom>
        </p:spPr>
      </p:pic>
    </p:spTree>
    <p:extLst>
      <p:ext uri="{BB962C8B-B14F-4D97-AF65-F5344CB8AC3E}">
        <p14:creationId xmlns:p14="http://schemas.microsoft.com/office/powerpoint/2010/main" val="29788459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8472" y="218821"/>
            <a:ext cx="10515600" cy="846987"/>
          </a:xfrm>
        </p:spPr>
        <p:txBody>
          <a:bodyPr>
            <a:noAutofit/>
          </a:bodyPr>
          <a:lstStyle/>
          <a:p>
            <a:r>
              <a:rPr lang="en-GB" sz="6000" b="1" dirty="0">
                <a:solidFill>
                  <a:schemeClr val="tx1">
                    <a:lumMod val="65000"/>
                    <a:lumOff val="35000"/>
                  </a:schemeClr>
                </a:solidFill>
                <a:latin typeface="Espresso Dolce" charset="0"/>
                <a:ea typeface="Espresso Dolce" charset="0"/>
                <a:cs typeface="Espresso Dolce" charset="0"/>
              </a:rPr>
              <a:t>Three ways to learn</a:t>
            </a:r>
          </a:p>
        </p:txBody>
      </p:sp>
      <p:sp>
        <p:nvSpPr>
          <p:cNvPr id="4" name="Rectangle 3"/>
          <p:cNvSpPr/>
          <p:nvPr/>
        </p:nvSpPr>
        <p:spPr>
          <a:xfrm>
            <a:off x="728472" y="1351691"/>
            <a:ext cx="3240024" cy="3988405"/>
          </a:xfrm>
          <a:prstGeom prst="rect">
            <a:avLst/>
          </a:prstGeom>
          <a:solidFill>
            <a:srgbClr val="2683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bg1"/>
                </a:solidFill>
                <a:latin typeface="Century Gothic" charset="0"/>
                <a:ea typeface="Century Gothic" charset="0"/>
                <a:cs typeface="Century Gothic" charset="0"/>
              </a:rPr>
              <a:t>PRIVATE DINNERS &amp; WORKSHOPS</a:t>
            </a:r>
          </a:p>
          <a:p>
            <a:pPr algn="ctr"/>
            <a:endParaRPr lang="en-GB" sz="1600" dirty="0">
              <a:latin typeface="Century Gothic" charset="0"/>
              <a:ea typeface="Century Gothic" charset="0"/>
              <a:cs typeface="Century Gothic" charset="0"/>
            </a:endParaRPr>
          </a:p>
          <a:p>
            <a:pPr algn="ctr"/>
            <a:r>
              <a:rPr lang="en-GB" sz="1600" dirty="0">
                <a:latin typeface="Century Gothic" charset="0"/>
                <a:ea typeface="Century Gothic" charset="0"/>
                <a:cs typeface="Century Gothic" charset="0"/>
              </a:rPr>
              <a:t>For senior teams managing the strategic direction of their company. These dinners provide inspiration and information around a specific subject and are designed to prime the internal conversation around how to best use new innovative technologies</a:t>
            </a:r>
          </a:p>
          <a:p>
            <a:pPr algn="ctr"/>
            <a:endParaRPr lang="en-GB" sz="1600" dirty="0">
              <a:latin typeface="Century Gothic" charset="0"/>
              <a:ea typeface="Century Gothic" charset="0"/>
              <a:cs typeface="Century Gothic" charset="0"/>
            </a:endParaRPr>
          </a:p>
          <a:p>
            <a:pPr algn="ctr"/>
            <a:endParaRPr lang="en-GB" sz="1600" dirty="0">
              <a:latin typeface="Century Gothic" charset="0"/>
              <a:ea typeface="Century Gothic" charset="0"/>
              <a:cs typeface="Century Gothic" charset="0"/>
            </a:endParaRPr>
          </a:p>
        </p:txBody>
      </p:sp>
      <p:sp>
        <p:nvSpPr>
          <p:cNvPr id="5" name="Rectangle 4"/>
          <p:cNvSpPr/>
          <p:nvPr/>
        </p:nvSpPr>
        <p:spPr>
          <a:xfrm>
            <a:off x="4553712" y="1351691"/>
            <a:ext cx="3240024" cy="3988405"/>
          </a:xfrm>
          <a:prstGeom prst="rect">
            <a:avLst/>
          </a:prstGeom>
          <a:solidFill>
            <a:srgbClr val="2683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bg1"/>
                </a:solidFill>
                <a:latin typeface="Century Gothic" charset="0"/>
                <a:ea typeface="Century Gothic" charset="0"/>
                <a:cs typeface="Century Gothic" charset="0"/>
              </a:rPr>
              <a:t>MASTERCLASSES </a:t>
            </a:r>
          </a:p>
          <a:p>
            <a:pPr algn="ctr"/>
            <a:r>
              <a:rPr lang="en-GB" sz="2400" dirty="0">
                <a:solidFill>
                  <a:schemeClr val="bg1"/>
                </a:solidFill>
                <a:latin typeface="Century Gothic" charset="0"/>
                <a:ea typeface="Century Gothic" charset="0"/>
                <a:cs typeface="Century Gothic" charset="0"/>
              </a:rPr>
              <a:t>&amp; COURSES</a:t>
            </a:r>
          </a:p>
          <a:p>
            <a:pPr algn="ctr"/>
            <a:endParaRPr lang="en-GB" sz="1600" dirty="0">
              <a:latin typeface="Century Gothic" charset="0"/>
              <a:ea typeface="Century Gothic" charset="0"/>
              <a:cs typeface="Century Gothic" charset="0"/>
            </a:endParaRPr>
          </a:p>
          <a:p>
            <a:pPr algn="ctr"/>
            <a:r>
              <a:rPr lang="en-GB" sz="1600" dirty="0">
                <a:latin typeface="Century Gothic" charset="0"/>
                <a:ea typeface="Century Gothic" charset="0"/>
                <a:cs typeface="Century Gothic" charset="0"/>
              </a:rPr>
              <a:t>One or two day courses designed to introduce marketers to crucial new technologies.  Some of the course offer accreditation and formal qualifications.  All are approved by leading educational standards bodies</a:t>
            </a:r>
          </a:p>
          <a:p>
            <a:pPr algn="ctr"/>
            <a:endParaRPr lang="en-GB" sz="1600" dirty="0">
              <a:latin typeface="Century Gothic" charset="0"/>
              <a:ea typeface="Century Gothic" charset="0"/>
              <a:cs typeface="Century Gothic" charset="0"/>
            </a:endParaRPr>
          </a:p>
          <a:p>
            <a:pPr algn="ctr"/>
            <a:endParaRPr lang="en-GB" sz="1600" dirty="0">
              <a:latin typeface="Century Gothic" charset="0"/>
              <a:ea typeface="Century Gothic" charset="0"/>
              <a:cs typeface="Century Gothic" charset="0"/>
            </a:endParaRPr>
          </a:p>
          <a:p>
            <a:pPr algn="ctr"/>
            <a:endParaRPr lang="en-GB" sz="1600" dirty="0">
              <a:latin typeface="Century Gothic" charset="0"/>
              <a:ea typeface="Century Gothic" charset="0"/>
              <a:cs typeface="Century Gothic" charset="0"/>
            </a:endParaRPr>
          </a:p>
          <a:p>
            <a:pPr algn="ctr"/>
            <a:endParaRPr lang="en-GB" sz="1600" dirty="0">
              <a:latin typeface="Century Gothic" charset="0"/>
              <a:ea typeface="Century Gothic" charset="0"/>
              <a:cs typeface="Century Gothic" charset="0"/>
            </a:endParaRPr>
          </a:p>
        </p:txBody>
      </p:sp>
      <p:sp>
        <p:nvSpPr>
          <p:cNvPr id="6" name="Rectangle 5"/>
          <p:cNvSpPr/>
          <p:nvPr/>
        </p:nvSpPr>
        <p:spPr>
          <a:xfrm>
            <a:off x="8378952" y="1377768"/>
            <a:ext cx="3240024" cy="3962328"/>
          </a:xfrm>
          <a:prstGeom prst="rect">
            <a:avLst/>
          </a:prstGeom>
          <a:solidFill>
            <a:srgbClr val="2683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bg1"/>
                </a:solidFill>
                <a:latin typeface="Century Gothic" charset="0"/>
                <a:ea typeface="Century Gothic" charset="0"/>
                <a:cs typeface="Century Gothic" charset="0"/>
              </a:rPr>
              <a:t>BESPOKE TRAINING PROGRAMMES</a:t>
            </a:r>
          </a:p>
          <a:p>
            <a:pPr algn="ctr"/>
            <a:endParaRPr lang="en-GB" sz="1600" dirty="0">
              <a:latin typeface="Century Gothic" charset="0"/>
              <a:ea typeface="Century Gothic" charset="0"/>
              <a:cs typeface="Century Gothic" charset="0"/>
            </a:endParaRPr>
          </a:p>
          <a:p>
            <a:pPr algn="ctr"/>
            <a:r>
              <a:rPr lang="en-GB" sz="1600" dirty="0">
                <a:latin typeface="Century Gothic" charset="0"/>
                <a:ea typeface="Century Gothic" charset="0"/>
                <a:cs typeface="Century Gothic" charset="0"/>
              </a:rPr>
              <a:t>Boo-Yah! can create new courses specifically designed for your company and industry. These focus on your learning objectives and take advantage of the modular structure of our training programmes </a:t>
            </a:r>
            <a:r>
              <a:rPr lang="mr-IN" sz="1600" dirty="0">
                <a:latin typeface="Century Gothic" charset="0"/>
                <a:ea typeface="Century Gothic" charset="0"/>
                <a:cs typeface="Century Gothic" charset="0"/>
              </a:rPr>
              <a:t>–</a:t>
            </a:r>
            <a:r>
              <a:rPr lang="en-GB" sz="1600" dirty="0">
                <a:latin typeface="Century Gothic" charset="0"/>
                <a:ea typeface="Century Gothic" charset="0"/>
                <a:cs typeface="Century Gothic" charset="0"/>
              </a:rPr>
              <a:t> effectively allowing you to pick and choose elements of other course that are most relevant to your company. </a:t>
            </a:r>
          </a:p>
        </p:txBody>
      </p:sp>
      <p:pic>
        <p:nvPicPr>
          <p:cNvPr id="7" name="Picture 6"/>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5400000">
            <a:off x="5406837" y="72838"/>
            <a:ext cx="1378325" cy="12192000"/>
          </a:xfrm>
          <a:prstGeom prst="rect">
            <a:avLst/>
          </a:prstGeom>
        </p:spPr>
      </p:pic>
      <p:pic>
        <p:nvPicPr>
          <p:cNvPr id="9" name="Picture 8"/>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972800" y="5817549"/>
            <a:ext cx="1074317" cy="1022815"/>
          </a:xfrm>
          <a:prstGeom prst="rect">
            <a:avLst/>
          </a:prstGeom>
        </p:spPr>
      </p:pic>
    </p:spTree>
    <p:extLst>
      <p:ext uri="{BB962C8B-B14F-4D97-AF65-F5344CB8AC3E}">
        <p14:creationId xmlns:p14="http://schemas.microsoft.com/office/powerpoint/2010/main" val="154280793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3">
            <a:extLst>
              <a:ext uri="{FF2B5EF4-FFF2-40B4-BE49-F238E27FC236}">
                <a16:creationId xmlns:a16="http://schemas.microsoft.com/office/drawing/2014/main" id="{832A3480-415C-0741-B291-534C350515FE}"/>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 y="10"/>
            <a:ext cx="12192000" cy="6857990"/>
          </a:xfrm>
          <a:prstGeom prst="rect">
            <a:avLst/>
          </a:prstGeom>
        </p:spPr>
      </p:pic>
      <p:sp>
        <p:nvSpPr>
          <p:cNvPr id="2" name="Title 1"/>
          <p:cNvSpPr>
            <a:spLocks noGrp="1"/>
          </p:cNvSpPr>
          <p:nvPr>
            <p:ph type="title"/>
          </p:nvPr>
        </p:nvSpPr>
        <p:spPr>
          <a:xfrm>
            <a:off x="-251461" y="1811931"/>
            <a:ext cx="4617720" cy="1342754"/>
          </a:xfrm>
        </p:spPr>
        <p:txBody>
          <a:bodyPr>
            <a:noAutofit/>
          </a:bodyPr>
          <a:lstStyle/>
          <a:p>
            <a:pPr algn="ctr"/>
            <a:r>
              <a:rPr lang="en-US" sz="4800" b="1" dirty="0">
                <a:solidFill>
                  <a:srgbClr val="009193"/>
                </a:solidFill>
              </a:rPr>
              <a:t>We offer </a:t>
            </a:r>
            <a:br>
              <a:rPr lang="en-US" sz="4800" b="1" dirty="0">
                <a:solidFill>
                  <a:srgbClr val="009193"/>
                </a:solidFill>
              </a:rPr>
            </a:br>
            <a:r>
              <a:rPr lang="en-US" sz="4800" b="1" dirty="0">
                <a:solidFill>
                  <a:srgbClr val="009193"/>
                </a:solidFill>
              </a:rPr>
              <a:t>In-House</a:t>
            </a:r>
            <a:br>
              <a:rPr lang="en-US" sz="4800" b="1" dirty="0">
                <a:solidFill>
                  <a:srgbClr val="009193"/>
                </a:solidFill>
              </a:rPr>
            </a:br>
            <a:r>
              <a:rPr lang="en-US" sz="4800" b="1" dirty="0">
                <a:solidFill>
                  <a:srgbClr val="009193"/>
                </a:solidFill>
              </a:rPr>
              <a:t>&amp; </a:t>
            </a:r>
            <a:br>
              <a:rPr lang="en-US" sz="4800" b="1" dirty="0">
                <a:solidFill>
                  <a:srgbClr val="009193"/>
                </a:solidFill>
              </a:rPr>
            </a:br>
            <a:r>
              <a:rPr lang="en-US" sz="4800" b="1" dirty="0">
                <a:solidFill>
                  <a:srgbClr val="009193"/>
                </a:solidFill>
              </a:rPr>
              <a:t>Public </a:t>
            </a:r>
            <a:br>
              <a:rPr lang="en-US" sz="4800" b="1" dirty="0">
                <a:solidFill>
                  <a:srgbClr val="009193"/>
                </a:solidFill>
              </a:rPr>
            </a:br>
            <a:r>
              <a:rPr lang="en-US" sz="4800" b="1" dirty="0">
                <a:solidFill>
                  <a:srgbClr val="009193"/>
                </a:solidFill>
              </a:rPr>
              <a:t>Training Courses</a:t>
            </a:r>
          </a:p>
        </p:txBody>
      </p:sp>
      <p:pic>
        <p:nvPicPr>
          <p:cNvPr id="11" name="Picture 10">
            <a:extLst>
              <a:ext uri="{FF2B5EF4-FFF2-40B4-BE49-F238E27FC236}">
                <a16:creationId xmlns:a16="http://schemas.microsoft.com/office/drawing/2014/main" id="{F7FB3AF0-E314-8A4E-991F-5A28CBB1446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9934" y="5351161"/>
            <a:ext cx="1441612" cy="1372502"/>
          </a:xfrm>
          <a:prstGeom prst="rect">
            <a:avLst/>
          </a:prstGeom>
        </p:spPr>
      </p:pic>
    </p:spTree>
    <p:extLst>
      <p:ext uri="{BB962C8B-B14F-4D97-AF65-F5344CB8AC3E}">
        <p14:creationId xmlns:p14="http://schemas.microsoft.com/office/powerpoint/2010/main" val="24998831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61BCFF-6372-455F-BB8C-6B61B9544E88}"/>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534549" y="488758"/>
            <a:ext cx="10982227" cy="5872899"/>
          </a:xfrm>
          <a:prstGeom prst="rect">
            <a:avLst/>
          </a:prstGeom>
        </p:spPr>
      </p:pic>
      <p:pic>
        <p:nvPicPr>
          <p:cNvPr id="8" name="Picture 7" descr="A hot dog&#10;&#10;Description generated with high confidence">
            <a:extLst>
              <a:ext uri="{FF2B5EF4-FFF2-40B4-BE49-F238E27FC236}">
                <a16:creationId xmlns:a16="http://schemas.microsoft.com/office/drawing/2014/main" id="{CCEB0CA3-4FD9-4BA8-82BC-098D368BE039}"/>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r="-1"/>
          <a:stretch/>
        </p:blipFill>
        <p:spPr>
          <a:xfrm>
            <a:off x="0" y="0"/>
            <a:ext cx="6705225" cy="6809255"/>
          </a:xfrm>
          <a:prstGeom prst="flowChartConnector">
            <a:avLst/>
          </a:prstGeom>
        </p:spPr>
      </p:pic>
      <p:pic>
        <p:nvPicPr>
          <p:cNvPr id="7" name="Picture 6">
            <a:extLst>
              <a:ext uri="{FF2B5EF4-FFF2-40B4-BE49-F238E27FC236}">
                <a16:creationId xmlns:a16="http://schemas.microsoft.com/office/drawing/2014/main" id="{88F407AD-3D97-456A-916A-6CCD8B048A3A}"/>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284264" y="5275112"/>
            <a:ext cx="1520338" cy="1447454"/>
          </a:xfrm>
          <a:prstGeom prst="rect">
            <a:avLst/>
          </a:prstGeom>
        </p:spPr>
      </p:pic>
      <p:sp>
        <p:nvSpPr>
          <p:cNvPr id="10" name="TextBox 9">
            <a:extLst>
              <a:ext uri="{FF2B5EF4-FFF2-40B4-BE49-F238E27FC236}">
                <a16:creationId xmlns:a16="http://schemas.microsoft.com/office/drawing/2014/main" id="{0FD2E0FA-4B2F-46E2-A39D-0B4548DB5ED6}"/>
              </a:ext>
            </a:extLst>
          </p:cNvPr>
          <p:cNvSpPr txBox="1"/>
          <p:nvPr/>
        </p:nvSpPr>
        <p:spPr>
          <a:xfrm>
            <a:off x="996703" y="3184045"/>
            <a:ext cx="6189318" cy="2585323"/>
          </a:xfrm>
          <a:prstGeom prst="rect">
            <a:avLst/>
          </a:prstGeom>
          <a:noFill/>
        </p:spPr>
        <p:txBody>
          <a:bodyPr wrap="square" rtlCol="0">
            <a:spAutoFit/>
          </a:bodyPr>
          <a:lstStyle/>
          <a:p>
            <a:r>
              <a:rPr lang="en-ZA" sz="5400" b="1" dirty="0">
                <a:solidFill>
                  <a:schemeClr val="bg1"/>
                </a:solidFill>
                <a:latin typeface="Century Gothic" panose="020B0502020202020204" pitchFamily="34" charset="0"/>
              </a:rPr>
              <a:t>The Rise of </a:t>
            </a:r>
          </a:p>
          <a:p>
            <a:r>
              <a:rPr lang="en-ZA" sz="5400" b="1" dirty="0">
                <a:solidFill>
                  <a:schemeClr val="bg1"/>
                </a:solidFill>
                <a:latin typeface="Century Gothic" panose="020B0502020202020204" pitchFamily="34" charset="0"/>
              </a:rPr>
              <a:t>The Connected Marketer</a:t>
            </a:r>
            <a:r>
              <a:rPr lang="en-ZA" sz="3200" b="1" baseline="30000" dirty="0">
                <a:solidFill>
                  <a:schemeClr val="bg1"/>
                </a:solidFill>
                <a:latin typeface="Century Gothic" panose="020B0502020202020204" pitchFamily="34" charset="0"/>
              </a:rPr>
              <a:t>TM</a:t>
            </a:r>
            <a:endParaRPr lang="en-US" sz="5400" b="1" baseline="30000" dirty="0">
              <a:solidFill>
                <a:schemeClr val="bg1"/>
              </a:solidFill>
              <a:latin typeface="Century Gothic" charset="0"/>
              <a:ea typeface="Century Gothic" charset="0"/>
              <a:cs typeface="Century Gothic" charset="0"/>
            </a:endParaRPr>
          </a:p>
        </p:txBody>
      </p:sp>
      <p:pic>
        <p:nvPicPr>
          <p:cNvPr id="6" name="Picture 5"/>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7533861" y="6440956"/>
            <a:ext cx="2743234" cy="278544"/>
          </a:xfrm>
          <a:prstGeom prst="rect">
            <a:avLst/>
          </a:prstGeom>
        </p:spPr>
      </p:pic>
      <p:sp>
        <p:nvSpPr>
          <p:cNvPr id="9" name="TextBox 8">
            <a:extLst>
              <a:ext uri="{FF2B5EF4-FFF2-40B4-BE49-F238E27FC236}">
                <a16:creationId xmlns:a16="http://schemas.microsoft.com/office/drawing/2014/main" id="{0FD2E0FA-4B2F-46E2-A39D-0B4548DB5ED6}"/>
              </a:ext>
            </a:extLst>
          </p:cNvPr>
          <p:cNvSpPr txBox="1"/>
          <p:nvPr/>
        </p:nvSpPr>
        <p:spPr>
          <a:xfrm>
            <a:off x="257953" y="1182146"/>
            <a:ext cx="6189318" cy="1862048"/>
          </a:xfrm>
          <a:prstGeom prst="rect">
            <a:avLst/>
          </a:prstGeom>
          <a:noFill/>
        </p:spPr>
        <p:txBody>
          <a:bodyPr wrap="square" rtlCol="0">
            <a:spAutoFit/>
          </a:bodyPr>
          <a:lstStyle/>
          <a:p>
            <a:pPr algn="ctr"/>
            <a:r>
              <a:rPr lang="en-ZA" sz="11500" b="1" dirty="0">
                <a:solidFill>
                  <a:schemeClr val="bg1"/>
                </a:solidFill>
                <a:latin typeface="Espresso Dolce" charset="0"/>
                <a:ea typeface="Espresso Dolce" charset="0"/>
                <a:cs typeface="Espresso Dolce" charset="0"/>
              </a:rPr>
              <a:t>Courses</a:t>
            </a:r>
            <a:endParaRPr lang="en-US" sz="11500" b="1" baseline="30000" dirty="0">
              <a:solidFill>
                <a:schemeClr val="bg1"/>
              </a:solidFill>
              <a:latin typeface="Espresso Dolce" charset="0"/>
              <a:ea typeface="Espresso Dolce" charset="0"/>
              <a:cs typeface="Espresso Dolce" charset="0"/>
            </a:endParaRPr>
          </a:p>
        </p:txBody>
      </p:sp>
      <p:sp>
        <p:nvSpPr>
          <p:cNvPr id="11" name="TextBox 10">
            <a:extLst>
              <a:ext uri="{FF2B5EF4-FFF2-40B4-BE49-F238E27FC236}">
                <a16:creationId xmlns:a16="http://schemas.microsoft.com/office/drawing/2014/main" id="{7DAAD74A-7494-0647-A637-0CC9EFB16201}"/>
              </a:ext>
            </a:extLst>
          </p:cNvPr>
          <p:cNvSpPr txBox="1"/>
          <p:nvPr/>
        </p:nvSpPr>
        <p:spPr>
          <a:xfrm>
            <a:off x="6002682" y="2612129"/>
            <a:ext cx="6189318" cy="1323439"/>
          </a:xfrm>
          <a:prstGeom prst="rect">
            <a:avLst/>
          </a:prstGeom>
          <a:noFill/>
        </p:spPr>
        <p:txBody>
          <a:bodyPr wrap="square" rtlCol="0">
            <a:spAutoFit/>
          </a:bodyPr>
          <a:lstStyle/>
          <a:p>
            <a:pPr algn="ctr"/>
            <a:r>
              <a:rPr lang="en-ZA" sz="8000" b="1" dirty="0">
                <a:solidFill>
                  <a:schemeClr val="bg1"/>
                </a:solidFill>
                <a:latin typeface="Espresso Dolce" charset="0"/>
                <a:ea typeface="Espresso Dolce" charset="0"/>
                <a:cs typeface="Espresso Dolce" charset="0"/>
              </a:rPr>
              <a:t>Strategy </a:t>
            </a:r>
            <a:endParaRPr lang="en-US" sz="8000" b="1" baseline="30000" dirty="0">
              <a:solidFill>
                <a:schemeClr val="bg1"/>
              </a:solidFill>
              <a:latin typeface="Espresso Dolce" charset="0"/>
              <a:ea typeface="Espresso Dolce" charset="0"/>
              <a:cs typeface="Espresso Dolce" charset="0"/>
            </a:endParaRPr>
          </a:p>
        </p:txBody>
      </p:sp>
    </p:spTree>
    <p:extLst>
      <p:ext uri="{BB962C8B-B14F-4D97-AF65-F5344CB8AC3E}">
        <p14:creationId xmlns:p14="http://schemas.microsoft.com/office/powerpoint/2010/main" val="198381562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0E96200-3E66-4071-9D1C-9E103ACC4EFF}"/>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691487" y="297712"/>
            <a:ext cx="3240969" cy="6283841"/>
          </a:xfrm>
          <a:prstGeom prst="rect">
            <a:avLst/>
          </a:prstGeom>
        </p:spPr>
      </p:pic>
      <p:pic>
        <p:nvPicPr>
          <p:cNvPr id="11" name="Picture 10" descr="A person wearing a suit and tie&#10;&#10;Description generated with very high confidence">
            <a:extLst>
              <a:ext uri="{FF2B5EF4-FFF2-40B4-BE49-F238E27FC236}">
                <a16:creationId xmlns:a16="http://schemas.microsoft.com/office/drawing/2014/main" id="{5CDBECB4-69A7-4060-BD7E-DD31431342E6}"/>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978024" y="608101"/>
            <a:ext cx="2717790" cy="5511070"/>
          </a:xfrm>
          <a:prstGeom prst="rect">
            <a:avLst/>
          </a:prstGeom>
        </p:spPr>
      </p:pic>
      <p:sp>
        <p:nvSpPr>
          <p:cNvPr id="2" name="Rectangle 1">
            <a:extLst>
              <a:ext uri="{FF2B5EF4-FFF2-40B4-BE49-F238E27FC236}">
                <a16:creationId xmlns:a16="http://schemas.microsoft.com/office/drawing/2014/main" id="{23F7ED46-BD4D-4F2E-A2B3-A7907C37512B}"/>
              </a:ext>
            </a:extLst>
          </p:cNvPr>
          <p:cNvSpPr/>
          <p:nvPr/>
        </p:nvSpPr>
        <p:spPr>
          <a:xfrm>
            <a:off x="349823" y="297712"/>
            <a:ext cx="8091378" cy="628384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pic>
        <p:nvPicPr>
          <p:cNvPr id="10" name="Picture 9">
            <a:extLst>
              <a:ext uri="{FF2B5EF4-FFF2-40B4-BE49-F238E27FC236}">
                <a16:creationId xmlns:a16="http://schemas.microsoft.com/office/drawing/2014/main" id="{575CE55A-5BAA-4382-8044-260F437C4A0B}"/>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765133" y="5335046"/>
            <a:ext cx="1487962" cy="1416630"/>
          </a:xfrm>
          <a:prstGeom prst="rect">
            <a:avLst/>
          </a:prstGeom>
        </p:spPr>
      </p:pic>
      <p:sp>
        <p:nvSpPr>
          <p:cNvPr id="8" name="TextBox 7">
            <a:extLst>
              <a:ext uri="{FF2B5EF4-FFF2-40B4-BE49-F238E27FC236}">
                <a16:creationId xmlns:a16="http://schemas.microsoft.com/office/drawing/2014/main" id="{FC1EEABE-8686-4A1E-A3BE-074F4BC0DAF2}"/>
              </a:ext>
            </a:extLst>
          </p:cNvPr>
          <p:cNvSpPr txBox="1"/>
          <p:nvPr/>
        </p:nvSpPr>
        <p:spPr>
          <a:xfrm>
            <a:off x="463864" y="608101"/>
            <a:ext cx="7784904" cy="6324808"/>
          </a:xfrm>
          <a:prstGeom prst="rect">
            <a:avLst/>
          </a:prstGeom>
          <a:noFill/>
        </p:spPr>
        <p:txBody>
          <a:bodyPr wrap="square" rtlCol="0">
            <a:spAutoFit/>
          </a:bodyPr>
          <a:lstStyle/>
          <a:p>
            <a:pPr fontAlgn="base"/>
            <a:r>
              <a:rPr lang="en-ZA" sz="2400" b="1" dirty="0">
                <a:solidFill>
                  <a:schemeClr val="bg1"/>
                </a:solidFill>
                <a:latin typeface="Century Gothic" panose="020B0502020202020204" pitchFamily="34" charset="0"/>
              </a:rPr>
              <a:t>Boo-Yah! has partnered with The Connected Marketer™ a connected marketing advisory and educational marketing services company from the UK. </a:t>
            </a:r>
          </a:p>
          <a:p>
            <a:pPr fontAlgn="base"/>
            <a:br>
              <a:rPr lang="en-ZA" sz="1600" b="1" dirty="0">
                <a:solidFill>
                  <a:schemeClr val="bg1"/>
                </a:solidFill>
                <a:latin typeface="Century Gothic" panose="020B0502020202020204" pitchFamily="34" charset="0"/>
              </a:rPr>
            </a:br>
            <a:endParaRPr lang="en-ZA" sz="1600" b="1" dirty="0">
              <a:solidFill>
                <a:schemeClr val="bg1"/>
              </a:solidFill>
              <a:latin typeface="Century Gothic" panose="020B0502020202020204" pitchFamily="34" charset="0"/>
            </a:endParaRPr>
          </a:p>
          <a:p>
            <a:pPr fontAlgn="base"/>
            <a:r>
              <a:rPr lang="en-ZA" sz="1600" b="1" dirty="0">
                <a:solidFill>
                  <a:schemeClr val="bg1"/>
                </a:solidFill>
                <a:latin typeface="Century Gothic" panose="020B0502020202020204" pitchFamily="34" charset="0"/>
              </a:rPr>
              <a:t>With offices in Middle East and the UK. </a:t>
            </a:r>
            <a:r>
              <a:rPr lang="en-ZA" sz="2400" b="1" dirty="0">
                <a:solidFill>
                  <a:srgbClr val="009193"/>
                </a:solidFill>
                <a:latin typeface="Century Gothic" panose="020B0502020202020204" pitchFamily="34" charset="0"/>
              </a:rPr>
              <a:t>Boo-Yah! </a:t>
            </a:r>
            <a:r>
              <a:rPr lang="en-ZA" sz="1600" b="1" dirty="0">
                <a:solidFill>
                  <a:schemeClr val="bg1"/>
                </a:solidFill>
                <a:latin typeface="Century Gothic" panose="020B0502020202020204" pitchFamily="34" charset="0"/>
              </a:rPr>
              <a:t>will be The Connected Marketer™ office for </a:t>
            </a:r>
            <a:r>
              <a:rPr lang="en-ZA" sz="2400" b="1" dirty="0">
                <a:solidFill>
                  <a:srgbClr val="009193"/>
                </a:solidFill>
                <a:latin typeface="Century Gothic" panose="020B0502020202020204" pitchFamily="34" charset="0"/>
              </a:rPr>
              <a:t>Africa.</a:t>
            </a:r>
            <a:endParaRPr lang="en-ZA" sz="1600" b="1" dirty="0">
              <a:solidFill>
                <a:srgbClr val="009193"/>
              </a:solidFill>
              <a:latin typeface="Century Gothic" panose="020B0502020202020204" pitchFamily="34" charset="0"/>
            </a:endParaRPr>
          </a:p>
          <a:p>
            <a:pPr fontAlgn="base"/>
            <a:br>
              <a:rPr lang="en-ZA" sz="1600" b="1" dirty="0">
                <a:solidFill>
                  <a:schemeClr val="bg1"/>
                </a:solidFill>
                <a:latin typeface="Century Gothic" panose="020B0502020202020204" pitchFamily="34" charset="0"/>
              </a:rPr>
            </a:br>
            <a:endParaRPr lang="en-ZA" sz="1600" b="1" dirty="0">
              <a:solidFill>
                <a:schemeClr val="bg1"/>
              </a:solidFill>
              <a:latin typeface="Century Gothic" panose="020B0502020202020204" pitchFamily="34" charset="0"/>
            </a:endParaRPr>
          </a:p>
          <a:p>
            <a:pPr fontAlgn="base"/>
            <a:r>
              <a:rPr lang="en-ZA" sz="1600" b="1" dirty="0">
                <a:solidFill>
                  <a:schemeClr val="bg1"/>
                </a:solidFill>
                <a:latin typeface="Century Gothic" panose="020B0502020202020204" pitchFamily="34" charset="0"/>
              </a:rPr>
              <a:t>The Connected Marketer™ has already trained thousands of marketing professionals from around the globe from hundreds of global organisations.</a:t>
            </a:r>
          </a:p>
          <a:p>
            <a:endParaRPr lang="en-US" sz="1600" b="1" dirty="0">
              <a:solidFill>
                <a:schemeClr val="bg1"/>
              </a:solidFill>
              <a:latin typeface="Century Gothic" panose="020B0502020202020204" pitchFamily="34" charset="0"/>
              <a:ea typeface="Century Gothic" charset="0"/>
              <a:cs typeface="Century Gothic" charset="0"/>
            </a:endParaRPr>
          </a:p>
          <a:p>
            <a:r>
              <a:rPr lang="en-US" sz="1600" b="1" dirty="0">
                <a:solidFill>
                  <a:schemeClr val="bg1"/>
                </a:solidFill>
                <a:latin typeface="Century Gothic" panose="020B0502020202020204" pitchFamily="34" charset="0"/>
                <a:ea typeface="Century Gothic" charset="0"/>
                <a:cs typeface="Century Gothic" charset="0"/>
              </a:rPr>
              <a:t>Some of the </a:t>
            </a:r>
            <a:r>
              <a:rPr lang="en-US" sz="1600" b="1" dirty="0" err="1">
                <a:solidFill>
                  <a:schemeClr val="bg1"/>
                </a:solidFill>
                <a:latin typeface="Century Gothic" panose="020B0502020202020204" pitchFamily="34" charset="0"/>
                <a:ea typeface="Century Gothic" charset="0"/>
                <a:cs typeface="Century Gothic" charset="0"/>
              </a:rPr>
              <a:t>organisations</a:t>
            </a:r>
            <a:r>
              <a:rPr lang="en-US" sz="1600" b="1" dirty="0">
                <a:solidFill>
                  <a:schemeClr val="bg1"/>
                </a:solidFill>
                <a:latin typeface="Century Gothic" panose="020B0502020202020204" pitchFamily="34" charset="0"/>
                <a:ea typeface="Century Gothic" charset="0"/>
                <a:cs typeface="Century Gothic" charset="0"/>
              </a:rPr>
              <a:t> include:</a:t>
            </a:r>
          </a:p>
          <a:p>
            <a:endParaRPr lang="en-US" sz="1600" b="1" dirty="0">
              <a:solidFill>
                <a:schemeClr val="bg1"/>
              </a:solidFill>
              <a:latin typeface="Century Gothic" panose="020B0502020202020204" pitchFamily="34" charset="0"/>
              <a:ea typeface="Century Gothic" charset="0"/>
              <a:cs typeface="Century Gothic" charset="0"/>
            </a:endParaRPr>
          </a:p>
          <a:p>
            <a:r>
              <a:rPr lang="en-US" sz="1600" b="1" dirty="0">
                <a:solidFill>
                  <a:schemeClr val="bg1"/>
                </a:solidFill>
                <a:latin typeface="Century Gothic" panose="020B0502020202020204" pitchFamily="34" charset="0"/>
                <a:ea typeface="Century Gothic" charset="0"/>
                <a:cs typeface="Century Gothic" charset="0"/>
              </a:rPr>
              <a:t>Adidas, P&amp;G, Unilever, Coca-Cola, The Home Depot, FedEx, Kraft, Pepsi, </a:t>
            </a:r>
            <a:r>
              <a:rPr lang="en-US" sz="1600" b="1" dirty="0" err="1">
                <a:solidFill>
                  <a:schemeClr val="bg1"/>
                </a:solidFill>
                <a:latin typeface="Century Gothic" panose="020B0502020202020204" pitchFamily="34" charset="0"/>
                <a:ea typeface="Century Gothic" charset="0"/>
                <a:cs typeface="Century Gothic" charset="0"/>
              </a:rPr>
              <a:t>Phizer</a:t>
            </a:r>
            <a:r>
              <a:rPr lang="en-US" sz="1600" b="1" dirty="0">
                <a:solidFill>
                  <a:schemeClr val="bg1"/>
                </a:solidFill>
                <a:latin typeface="Century Gothic" panose="020B0502020202020204" pitchFamily="34" charset="0"/>
                <a:ea typeface="Century Gothic" charset="0"/>
                <a:cs typeface="Century Gothic" charset="0"/>
              </a:rPr>
              <a:t>, Red Bull and over 20 mobile operators. Agency groups which includes most big agency groups, like Ogilvy, Mediacom, Mindshare, Carat, M&amp;C Saatchi.</a:t>
            </a:r>
          </a:p>
          <a:p>
            <a:br>
              <a:rPr lang="en-ZA" sz="2800" dirty="0"/>
            </a:br>
            <a:endParaRPr lang="en-US" sz="2500" b="1" dirty="0">
              <a:solidFill>
                <a:srgbClr val="43B4B5"/>
              </a:solidFill>
              <a:latin typeface="Century Gothic" charset="0"/>
              <a:ea typeface="Century Gothic" charset="0"/>
              <a:cs typeface="Century Gothic" charset="0"/>
            </a:endParaRPr>
          </a:p>
        </p:txBody>
      </p:sp>
    </p:spTree>
    <p:extLst>
      <p:ext uri="{BB962C8B-B14F-4D97-AF65-F5344CB8AC3E}">
        <p14:creationId xmlns:p14="http://schemas.microsoft.com/office/powerpoint/2010/main" val="309259385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274639"/>
            <a:ext cx="12192000" cy="7132639"/>
          </a:xfrm>
          <a:prstGeom prst="rect">
            <a:avLst/>
          </a:prstGeom>
          <a:solidFill>
            <a:srgbClr val="009193"/>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C1C1C"/>
              </a:solidFill>
            </a:endParaRPr>
          </a:p>
        </p:txBody>
      </p:sp>
      <p:sp>
        <p:nvSpPr>
          <p:cNvPr id="4" name="TextBox 3"/>
          <p:cNvSpPr txBox="1"/>
          <p:nvPr/>
        </p:nvSpPr>
        <p:spPr>
          <a:xfrm>
            <a:off x="423104" y="796703"/>
            <a:ext cx="7048498" cy="1610697"/>
          </a:xfrm>
          <a:prstGeom prst="rect">
            <a:avLst/>
          </a:prstGeom>
          <a:noFill/>
        </p:spPr>
        <p:txBody>
          <a:bodyPr wrap="square" rtlCol="0">
            <a:spAutoFit/>
          </a:bodyPr>
          <a:lstStyle/>
          <a:p>
            <a:pPr>
              <a:spcBef>
                <a:spcPts val="800"/>
              </a:spcBef>
              <a:spcAft>
                <a:spcPts val="800"/>
              </a:spcAft>
            </a:pPr>
            <a:r>
              <a:rPr lang="en-GB" sz="2400" dirty="0">
                <a:solidFill>
                  <a:schemeClr val="bg1">
                    <a:lumMod val="95000"/>
                  </a:schemeClr>
                </a:solidFill>
                <a:latin typeface="Century Gothic" panose="020B0502020202020204" pitchFamily="34" charset="0"/>
                <a:ea typeface="Open Sans" charset="0"/>
                <a:cs typeface="Open Sans" charset="0"/>
              </a:rPr>
              <a:t>connected devices &gt; </a:t>
            </a:r>
            <a:r>
              <a:rPr lang="en-GB" sz="2400" b="1" dirty="0">
                <a:solidFill>
                  <a:schemeClr val="bg1">
                    <a:lumMod val="95000"/>
                  </a:schemeClr>
                </a:solidFill>
                <a:latin typeface="Century Gothic" panose="020B0502020202020204" pitchFamily="34" charset="0"/>
                <a:ea typeface="Open Sans Semibold" charset="0"/>
                <a:cs typeface="Open Sans Semibold" charset="0"/>
              </a:rPr>
              <a:t>constantly connected.</a:t>
            </a:r>
          </a:p>
          <a:p>
            <a:pPr>
              <a:spcBef>
                <a:spcPts val="800"/>
              </a:spcBef>
              <a:spcAft>
                <a:spcPts val="800"/>
              </a:spcAft>
            </a:pPr>
            <a:r>
              <a:rPr lang="en-GB" sz="2400" dirty="0">
                <a:solidFill>
                  <a:schemeClr val="bg1">
                    <a:lumMod val="95000"/>
                  </a:schemeClr>
                </a:solidFill>
                <a:latin typeface="Century Gothic" panose="020B0502020202020204" pitchFamily="34" charset="0"/>
                <a:ea typeface="Open Sans" charset="0"/>
                <a:cs typeface="Open Sans" charset="0"/>
              </a:rPr>
              <a:t>constant connection &gt; </a:t>
            </a:r>
            <a:r>
              <a:rPr lang="en-GB" sz="2400" b="1" dirty="0">
                <a:solidFill>
                  <a:schemeClr val="bg1">
                    <a:lumMod val="95000"/>
                  </a:schemeClr>
                </a:solidFill>
                <a:latin typeface="Century Gothic" panose="020B0502020202020204" pitchFamily="34" charset="0"/>
                <a:ea typeface="Open Sans Semibold" charset="0"/>
                <a:cs typeface="Open Sans Semibold" charset="0"/>
              </a:rPr>
              <a:t>connectedness.</a:t>
            </a:r>
          </a:p>
          <a:p>
            <a:pPr>
              <a:spcBef>
                <a:spcPts val="800"/>
              </a:spcBef>
              <a:spcAft>
                <a:spcPts val="800"/>
              </a:spcAft>
            </a:pPr>
            <a:r>
              <a:rPr lang="en-GB" sz="2400" dirty="0">
                <a:solidFill>
                  <a:schemeClr val="bg1">
                    <a:lumMod val="95000"/>
                  </a:schemeClr>
                </a:solidFill>
                <a:latin typeface="Century Gothic" panose="020B0502020202020204" pitchFamily="34" charset="0"/>
                <a:ea typeface="Open Sans" charset="0"/>
                <a:cs typeface="Open Sans" charset="0"/>
              </a:rPr>
              <a:t>connectedness &gt; </a:t>
            </a:r>
            <a:r>
              <a:rPr lang="en-GB" sz="2400" b="1" dirty="0">
                <a:solidFill>
                  <a:schemeClr val="bg1">
                    <a:lumMod val="95000"/>
                  </a:schemeClr>
                </a:solidFill>
                <a:latin typeface="Century Gothic" panose="020B0502020202020204" pitchFamily="34" charset="0"/>
                <a:ea typeface="Open Sans Semibold" charset="0"/>
                <a:cs typeface="Open Sans Semibold" charset="0"/>
              </a:rPr>
              <a:t>behavioural change</a:t>
            </a:r>
            <a:r>
              <a:rPr lang="en-GB" sz="2400" dirty="0">
                <a:solidFill>
                  <a:schemeClr val="bg1">
                    <a:lumMod val="95000"/>
                  </a:schemeClr>
                </a:solidFill>
                <a:latin typeface="Century Gothic" panose="020B0502020202020204" pitchFamily="34" charset="0"/>
                <a:ea typeface="Open Sans" charset="0"/>
                <a:cs typeface="Open Sans" charset="0"/>
              </a:rPr>
              <a:t>.</a:t>
            </a:r>
          </a:p>
        </p:txBody>
      </p:sp>
      <p:sp>
        <p:nvSpPr>
          <p:cNvPr id="5" name="Rectangle 4"/>
          <p:cNvSpPr/>
          <p:nvPr/>
        </p:nvSpPr>
        <p:spPr>
          <a:xfrm>
            <a:off x="275675" y="4590122"/>
            <a:ext cx="11525248" cy="646331"/>
          </a:xfrm>
          <a:prstGeom prst="rect">
            <a:avLst/>
          </a:prstGeom>
        </p:spPr>
        <p:txBody>
          <a:bodyPr wrap="square">
            <a:spAutoFit/>
          </a:bodyPr>
          <a:lstStyle/>
          <a:p>
            <a:pPr algn="ctr">
              <a:spcBef>
                <a:spcPts val="800"/>
              </a:spcBef>
              <a:spcAft>
                <a:spcPts val="800"/>
              </a:spcAft>
            </a:pPr>
            <a:r>
              <a:rPr lang="en-GB" sz="3600" b="1" dirty="0">
                <a:solidFill>
                  <a:schemeClr val="bg1">
                    <a:lumMod val="95000"/>
                  </a:schemeClr>
                </a:solidFill>
                <a:latin typeface="Century Gothic" panose="020B0502020202020204" pitchFamily="34" charset="0"/>
                <a:ea typeface="Open Sans Semibold" charset="0"/>
                <a:cs typeface="Open Sans Semibold" charset="0"/>
              </a:rPr>
              <a:t>This leads to the rise of The Connected Marketer</a:t>
            </a:r>
          </a:p>
        </p:txBody>
      </p:sp>
      <p:grpSp>
        <p:nvGrpSpPr>
          <p:cNvPr id="8" name="Group 7"/>
          <p:cNvGrpSpPr/>
          <p:nvPr/>
        </p:nvGrpSpPr>
        <p:grpSpPr>
          <a:xfrm>
            <a:off x="7721932" y="672707"/>
            <a:ext cx="4054449" cy="1948998"/>
            <a:chOff x="5476916" y="924690"/>
            <a:chExt cx="3040836" cy="1461749"/>
          </a:xfrm>
          <a:effectLst/>
        </p:grpSpPr>
        <p:sp>
          <p:nvSpPr>
            <p:cNvPr id="6" name="Right Brace 5"/>
            <p:cNvSpPr/>
            <p:nvPr/>
          </p:nvSpPr>
          <p:spPr>
            <a:xfrm>
              <a:off x="5476916" y="1003618"/>
              <a:ext cx="600075" cy="1382821"/>
            </a:xfrm>
            <a:prstGeom prst="rightBrace">
              <a:avLst/>
            </a:prstGeom>
            <a:ln w="38100">
              <a:solidFill>
                <a:schemeClr val="bg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GB" sz="2800">
                <a:solidFill>
                  <a:schemeClr val="accent5"/>
                </a:solidFill>
                <a:latin typeface="Century Gothic" panose="020B0502020202020204" pitchFamily="34" charset="0"/>
              </a:endParaRPr>
            </a:p>
          </p:txBody>
        </p:sp>
        <p:sp>
          <p:nvSpPr>
            <p:cNvPr id="7" name="Rectangle 6"/>
            <p:cNvSpPr/>
            <p:nvPr/>
          </p:nvSpPr>
          <p:spPr>
            <a:xfrm>
              <a:off x="6103165" y="924690"/>
              <a:ext cx="2414587" cy="1315745"/>
            </a:xfrm>
            <a:prstGeom prst="rect">
              <a:avLst/>
            </a:prstGeom>
            <a:ln>
              <a:noFill/>
            </a:ln>
          </p:spPr>
          <p:txBody>
            <a:bodyPr wrap="square">
              <a:spAutoFit/>
            </a:bodyPr>
            <a:lstStyle/>
            <a:p>
              <a:pPr algn="ctr">
                <a:spcBef>
                  <a:spcPts val="800"/>
                </a:spcBef>
                <a:spcAft>
                  <a:spcPts val="800"/>
                </a:spcAft>
              </a:pPr>
              <a:r>
                <a:rPr lang="en-GB" sz="3600" b="1" dirty="0">
                  <a:solidFill>
                    <a:schemeClr val="bg1">
                      <a:lumMod val="95000"/>
                    </a:schemeClr>
                  </a:solidFill>
                  <a:latin typeface="Century Gothic" panose="020B0502020202020204" pitchFamily="34" charset="0"/>
                  <a:ea typeface="Open Sans Semibold" charset="0"/>
                  <a:cs typeface="Open Sans Semibold" charset="0"/>
                </a:rPr>
                <a:t>The Connected Individual</a:t>
              </a:r>
            </a:p>
          </p:txBody>
        </p:sp>
      </p:grpSp>
      <p:pic>
        <p:nvPicPr>
          <p:cNvPr id="10" name="Picture 9"/>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787464" y="5561831"/>
            <a:ext cx="1278834" cy="1217528"/>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7579092" y="6342299"/>
            <a:ext cx="3117173" cy="316513"/>
          </a:xfrm>
          <a:prstGeom prst="rect">
            <a:avLst/>
          </a:prstGeom>
        </p:spPr>
      </p:pic>
      <p:sp>
        <p:nvSpPr>
          <p:cNvPr id="11" name="Rectangle 10"/>
          <p:cNvSpPr/>
          <p:nvPr/>
        </p:nvSpPr>
        <p:spPr>
          <a:xfrm>
            <a:off x="1808921" y="3473045"/>
            <a:ext cx="13835270" cy="646331"/>
          </a:xfrm>
          <a:prstGeom prst="rect">
            <a:avLst/>
          </a:prstGeom>
        </p:spPr>
        <p:txBody>
          <a:bodyPr wrap="square">
            <a:spAutoFit/>
          </a:bodyPr>
          <a:lstStyle/>
          <a:p>
            <a:pPr>
              <a:spcBef>
                <a:spcPts val="800"/>
              </a:spcBef>
              <a:spcAft>
                <a:spcPts val="800"/>
              </a:spcAft>
            </a:pPr>
            <a:r>
              <a:rPr lang="en-GB" sz="3600" b="1">
                <a:solidFill>
                  <a:schemeClr val="bg1">
                    <a:lumMod val="95000"/>
                  </a:schemeClr>
                </a:solidFill>
                <a:latin typeface="Century Gothic" panose="020B0502020202020204" pitchFamily="34" charset="0"/>
                <a:ea typeface="Open Sans Semibold" charset="0"/>
                <a:cs typeface="Open Sans Semibold" charset="0"/>
              </a:rPr>
              <a:t>Who is attracted </a:t>
            </a:r>
            <a:r>
              <a:rPr lang="en-GB" sz="3600" b="1" dirty="0">
                <a:solidFill>
                  <a:schemeClr val="bg1">
                    <a:lumMod val="95000"/>
                  </a:schemeClr>
                </a:solidFill>
                <a:latin typeface="Century Gothic" panose="020B0502020202020204" pitchFamily="34" charset="0"/>
                <a:ea typeface="Open Sans Semibold" charset="0"/>
                <a:cs typeface="Open Sans Semibold" charset="0"/>
              </a:rPr>
              <a:t>to connected brands</a:t>
            </a:r>
          </a:p>
        </p:txBody>
      </p:sp>
      <p:sp>
        <p:nvSpPr>
          <p:cNvPr id="3" name="TextBox 2"/>
          <p:cNvSpPr txBox="1"/>
          <p:nvPr/>
        </p:nvSpPr>
        <p:spPr>
          <a:xfrm>
            <a:off x="11310725" y="4616330"/>
            <a:ext cx="496957" cy="369332"/>
          </a:xfrm>
          <a:prstGeom prst="rect">
            <a:avLst/>
          </a:prstGeom>
          <a:noFill/>
        </p:spPr>
        <p:txBody>
          <a:bodyPr wrap="square" rtlCol="0">
            <a:spAutoFit/>
          </a:bodyPr>
          <a:lstStyle/>
          <a:p>
            <a:r>
              <a:rPr lang="en-US" b="1" dirty="0">
                <a:solidFill>
                  <a:srgbClr val="FFFFFF"/>
                </a:solidFill>
              </a:rPr>
              <a:t>TM</a:t>
            </a:r>
          </a:p>
        </p:txBody>
      </p:sp>
    </p:spTree>
    <p:extLst>
      <p:ext uri="{BB962C8B-B14F-4D97-AF65-F5344CB8AC3E}">
        <p14:creationId xmlns:p14="http://schemas.microsoft.com/office/powerpoint/2010/main" val="85116143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dissolv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dissolv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9711"/>
            <a:ext cx="12192000" cy="6858000"/>
          </a:xfrm>
          <a:prstGeom prst="rect">
            <a:avLst/>
          </a:prstGeom>
          <a:solidFill>
            <a:srgbClr val="01A3A3"/>
          </a:soli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2" name="TextBox 1"/>
          <p:cNvSpPr txBox="1"/>
          <p:nvPr/>
        </p:nvSpPr>
        <p:spPr>
          <a:xfrm>
            <a:off x="269779" y="481849"/>
            <a:ext cx="11617421" cy="2769989"/>
          </a:xfrm>
          <a:prstGeom prst="rect">
            <a:avLst/>
          </a:prstGeom>
          <a:noFill/>
        </p:spPr>
        <p:txBody>
          <a:bodyPr wrap="square" rtlCol="0">
            <a:spAutoFit/>
          </a:bodyPr>
          <a:lstStyle/>
          <a:p>
            <a:r>
              <a:rPr lang="en-GB" sz="5400" b="1" dirty="0">
                <a:solidFill>
                  <a:schemeClr val="bg1"/>
                </a:solidFill>
                <a:latin typeface="Century Gothic" charset="0"/>
                <a:ea typeface="Century Gothic" charset="0"/>
                <a:cs typeface="Century Gothic" charset="0"/>
              </a:rPr>
              <a:t>What is a Connected Marketer?</a:t>
            </a:r>
          </a:p>
          <a:p>
            <a:endParaRPr lang="en-GB" sz="3600" dirty="0">
              <a:solidFill>
                <a:schemeClr val="bg1"/>
              </a:solidFill>
              <a:latin typeface="Century Gothic" charset="0"/>
              <a:ea typeface="Century Gothic" charset="0"/>
              <a:cs typeface="Century Gothic" charset="0"/>
            </a:endParaRPr>
          </a:p>
          <a:p>
            <a:r>
              <a:rPr lang="en-GB" sz="2800" dirty="0">
                <a:solidFill>
                  <a:schemeClr val="bg1"/>
                </a:solidFill>
                <a:latin typeface="Century Gothic" charset="0"/>
                <a:ea typeface="Century Gothic" charset="0"/>
                <a:cs typeface="Century Gothic" charset="0"/>
              </a:rPr>
              <a:t>The Connected Marketer</a:t>
            </a:r>
            <a:r>
              <a:rPr lang="en-GB" sz="2800" baseline="30000" dirty="0">
                <a:solidFill>
                  <a:schemeClr val="bg1"/>
                </a:solidFill>
                <a:latin typeface="Century Gothic" charset="0"/>
                <a:ea typeface="Century Gothic" charset="0"/>
                <a:cs typeface="Century Gothic" charset="0"/>
              </a:rPr>
              <a:t>TM</a:t>
            </a:r>
            <a:r>
              <a:rPr lang="en-GB" sz="2800" dirty="0">
                <a:solidFill>
                  <a:schemeClr val="bg1"/>
                </a:solidFill>
                <a:latin typeface="Century Gothic" charset="0"/>
                <a:ea typeface="Century Gothic" charset="0"/>
                <a:cs typeface="Century Gothic" charset="0"/>
              </a:rPr>
              <a:t> </a:t>
            </a:r>
            <a:r>
              <a:rPr lang="en-GB" sz="2800" b="1" dirty="0">
                <a:solidFill>
                  <a:schemeClr val="bg1"/>
                </a:solidFill>
                <a:latin typeface="Century Gothic" charset="0"/>
                <a:ea typeface="Century Gothic" charset="0"/>
                <a:cs typeface="Century Gothic" charset="0"/>
              </a:rPr>
              <a:t>creates, develops and maintains a brand </a:t>
            </a:r>
            <a:r>
              <a:rPr lang="en-GB" sz="2800" dirty="0">
                <a:solidFill>
                  <a:schemeClr val="bg1"/>
                </a:solidFill>
                <a:latin typeface="Century Gothic" charset="0"/>
                <a:ea typeface="Century Gothic" charset="0"/>
                <a:cs typeface="Century Gothic" charset="0"/>
              </a:rPr>
              <a:t>that understands and meets the needs of</a:t>
            </a:r>
            <a:r>
              <a:rPr lang="en-GB" sz="2800" b="1" dirty="0">
                <a:solidFill>
                  <a:schemeClr val="bg1"/>
                </a:solidFill>
                <a:latin typeface="Century Gothic" charset="0"/>
                <a:ea typeface="Century Gothic" charset="0"/>
                <a:cs typeface="Century Gothic" charset="0"/>
              </a:rPr>
              <a:t> the connected individual.  </a:t>
            </a:r>
          </a:p>
        </p:txBody>
      </p:sp>
      <p:pic>
        <p:nvPicPr>
          <p:cNvPr id="5" name="Picture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787464" y="5561831"/>
            <a:ext cx="1278834" cy="1217528"/>
          </a:xfrm>
          <a:prstGeom prst="rect">
            <a:avLst/>
          </a:prstGeom>
        </p:spPr>
      </p:pic>
      <p:pic>
        <p:nvPicPr>
          <p:cNvPr id="6" name="Picture 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918528" y="6290737"/>
            <a:ext cx="2743234" cy="278544"/>
          </a:xfrm>
          <a:prstGeom prst="rect">
            <a:avLst/>
          </a:prstGeom>
        </p:spPr>
      </p:pic>
      <p:sp>
        <p:nvSpPr>
          <p:cNvPr id="7" name="TextBox 6"/>
          <p:cNvSpPr txBox="1"/>
          <p:nvPr/>
        </p:nvSpPr>
        <p:spPr>
          <a:xfrm>
            <a:off x="269779" y="3429000"/>
            <a:ext cx="12232882" cy="954107"/>
          </a:xfrm>
          <a:prstGeom prst="rect">
            <a:avLst/>
          </a:prstGeom>
          <a:noFill/>
        </p:spPr>
        <p:txBody>
          <a:bodyPr wrap="square" rtlCol="0">
            <a:spAutoFit/>
          </a:bodyPr>
          <a:lstStyle/>
          <a:p>
            <a:r>
              <a:rPr lang="en-GB" sz="2800" dirty="0">
                <a:solidFill>
                  <a:schemeClr val="bg1"/>
                </a:solidFill>
                <a:latin typeface="Century Gothic" charset="0"/>
                <a:ea typeface="Century Gothic" charset="0"/>
                <a:cs typeface="Century Gothic" charset="0"/>
              </a:rPr>
              <a:t>The Connected Marketer</a:t>
            </a:r>
            <a:r>
              <a:rPr lang="en-GB" sz="2800" baseline="30000" dirty="0">
                <a:solidFill>
                  <a:schemeClr val="bg1"/>
                </a:solidFill>
                <a:latin typeface="Century Gothic" charset="0"/>
                <a:ea typeface="Century Gothic" charset="0"/>
                <a:cs typeface="Century Gothic" charset="0"/>
              </a:rPr>
              <a:t>TM</a:t>
            </a:r>
            <a:r>
              <a:rPr lang="en-GB" sz="2800" dirty="0">
                <a:solidFill>
                  <a:schemeClr val="bg1"/>
                </a:solidFill>
                <a:latin typeface="Century Gothic" charset="0"/>
                <a:ea typeface="Century Gothic" charset="0"/>
                <a:cs typeface="Century Gothic" charset="0"/>
              </a:rPr>
              <a:t> </a:t>
            </a:r>
            <a:r>
              <a:rPr lang="en-GB" sz="2800" b="1" dirty="0">
                <a:solidFill>
                  <a:schemeClr val="bg1"/>
                </a:solidFill>
                <a:latin typeface="Century Gothic" charset="0"/>
                <a:ea typeface="Century Gothic" charset="0"/>
                <a:cs typeface="Century Gothic" charset="0"/>
              </a:rPr>
              <a:t>merges and synchronises</a:t>
            </a:r>
            <a:r>
              <a:rPr lang="en-GB" sz="2800" dirty="0">
                <a:solidFill>
                  <a:schemeClr val="bg1"/>
                </a:solidFill>
                <a:latin typeface="Century Gothic" charset="0"/>
                <a:ea typeface="Century Gothic" charset="0"/>
                <a:cs typeface="Century Gothic" charset="0"/>
              </a:rPr>
              <a:t> physical, digital, emotional sensorial brand experiences.</a:t>
            </a:r>
            <a:endParaRPr lang="is-IS" sz="2800" dirty="0">
              <a:solidFill>
                <a:schemeClr val="bg1"/>
              </a:solidFill>
              <a:latin typeface="Century Gothic" charset="0"/>
              <a:ea typeface="Century Gothic" charset="0"/>
              <a:cs typeface="Century Gothic" charset="0"/>
            </a:endParaRPr>
          </a:p>
        </p:txBody>
      </p:sp>
      <p:sp>
        <p:nvSpPr>
          <p:cNvPr id="8" name="TextBox 7">
            <a:extLst>
              <a:ext uri="{FF2B5EF4-FFF2-40B4-BE49-F238E27FC236}">
                <a16:creationId xmlns:a16="http://schemas.microsoft.com/office/drawing/2014/main" id="{D55F2A06-077C-9D49-8191-72B75EFE973D}"/>
              </a:ext>
            </a:extLst>
          </p:cNvPr>
          <p:cNvSpPr txBox="1"/>
          <p:nvPr/>
        </p:nvSpPr>
        <p:spPr>
          <a:xfrm>
            <a:off x="269779" y="4483684"/>
            <a:ext cx="12232882" cy="1877437"/>
          </a:xfrm>
          <a:prstGeom prst="rect">
            <a:avLst/>
          </a:prstGeom>
          <a:noFill/>
        </p:spPr>
        <p:txBody>
          <a:bodyPr wrap="square" rtlCol="0">
            <a:spAutoFit/>
          </a:bodyPr>
          <a:lstStyle/>
          <a:p>
            <a:r>
              <a:rPr lang="en-GB" sz="2800" dirty="0">
                <a:solidFill>
                  <a:schemeClr val="bg1"/>
                </a:solidFill>
                <a:latin typeface="Century Gothic" charset="0"/>
                <a:ea typeface="Century Gothic" charset="0"/>
                <a:cs typeface="Century Gothic" charset="0"/>
              </a:rPr>
              <a:t>The Connected </a:t>
            </a:r>
            <a:r>
              <a:rPr lang="en-GB" sz="2800" dirty="0" err="1">
                <a:solidFill>
                  <a:schemeClr val="bg1"/>
                </a:solidFill>
                <a:latin typeface="Century Gothic" charset="0"/>
                <a:ea typeface="Century Gothic" charset="0"/>
                <a:cs typeface="Century Gothic" charset="0"/>
              </a:rPr>
              <a:t>Marketer</a:t>
            </a:r>
            <a:r>
              <a:rPr lang="en-GB" sz="2800" baseline="30000" dirty="0" err="1">
                <a:solidFill>
                  <a:schemeClr val="bg1"/>
                </a:solidFill>
                <a:latin typeface="Century Gothic" charset="0"/>
                <a:ea typeface="Century Gothic" charset="0"/>
                <a:cs typeface="Century Gothic" charset="0"/>
              </a:rPr>
              <a:t>TM</a:t>
            </a:r>
            <a:r>
              <a:rPr lang="en-GB" sz="2800" dirty="0">
                <a:solidFill>
                  <a:schemeClr val="bg1"/>
                </a:solidFill>
                <a:latin typeface="Century Gothic" charset="0"/>
                <a:ea typeface="Century Gothic" charset="0"/>
                <a:cs typeface="Century Gothic" charset="0"/>
              </a:rPr>
              <a:t> </a:t>
            </a:r>
            <a:r>
              <a:rPr lang="en-GB" sz="2800" b="1" dirty="0">
                <a:solidFill>
                  <a:schemeClr val="bg1"/>
                </a:solidFill>
                <a:latin typeface="Century Gothic" charset="0"/>
                <a:ea typeface="Century Gothic" charset="0"/>
                <a:cs typeface="Century Gothic" charset="0"/>
              </a:rPr>
              <a:t> </a:t>
            </a:r>
            <a:r>
              <a:rPr lang="en-GB" sz="2800" dirty="0">
                <a:solidFill>
                  <a:schemeClr val="bg1"/>
                </a:solidFill>
                <a:latin typeface="Century Gothic" charset="0"/>
                <a:ea typeface="Century Gothic" charset="0"/>
                <a:cs typeface="Century Gothic" charset="0"/>
              </a:rPr>
              <a:t>embraces the TCM Framework:</a:t>
            </a:r>
          </a:p>
          <a:p>
            <a:pPr marL="457200" indent="-457200">
              <a:buFont typeface="Arial" panose="020B0604020202020204" pitchFamily="34" charset="0"/>
              <a:buChar char="•"/>
            </a:pPr>
            <a:r>
              <a:rPr lang="en-GB" sz="2800" b="1" dirty="0">
                <a:solidFill>
                  <a:schemeClr val="bg1"/>
                </a:solidFill>
                <a:latin typeface="Century Gothic" charset="0"/>
                <a:ea typeface="Century Gothic" charset="0"/>
                <a:cs typeface="Century Gothic" charset="0"/>
              </a:rPr>
              <a:t>4 Key Tasks</a:t>
            </a:r>
          </a:p>
          <a:p>
            <a:pPr marL="457200" indent="-457200">
              <a:buFont typeface="Arial" panose="020B0604020202020204" pitchFamily="34" charset="0"/>
              <a:buChar char="•"/>
            </a:pPr>
            <a:r>
              <a:rPr lang="en-GB" sz="2800" b="1" dirty="0">
                <a:solidFill>
                  <a:schemeClr val="bg1"/>
                </a:solidFill>
                <a:latin typeface="Century Gothic" charset="0"/>
                <a:ea typeface="Century Gothic" charset="0"/>
                <a:cs typeface="Century Gothic" charset="0"/>
              </a:rPr>
              <a:t>7 Layers of Connectivity </a:t>
            </a:r>
          </a:p>
          <a:p>
            <a:pPr marL="457200" indent="-457200">
              <a:buFont typeface="Arial" panose="020B0604020202020204" pitchFamily="34" charset="0"/>
              <a:buChar char="•"/>
            </a:pPr>
            <a:r>
              <a:rPr lang="en-GB" sz="2800" b="1" dirty="0">
                <a:solidFill>
                  <a:schemeClr val="bg1"/>
                </a:solidFill>
                <a:latin typeface="Century Gothic" charset="0"/>
                <a:ea typeface="Century Gothic" charset="0"/>
                <a:cs typeface="Century Gothic" charset="0"/>
              </a:rPr>
              <a:t>4 Human Dimensions</a:t>
            </a:r>
            <a:endParaRPr lang="is-IS" sz="3200" b="1" dirty="0">
              <a:solidFill>
                <a:schemeClr val="bg1"/>
              </a:solidFill>
              <a:latin typeface="Century Gothic" charset="0"/>
              <a:ea typeface="Century Gothic" charset="0"/>
              <a:cs typeface="Century Gothic" charset="0"/>
            </a:endParaRPr>
          </a:p>
        </p:txBody>
      </p:sp>
    </p:spTree>
    <p:extLst>
      <p:ext uri="{BB962C8B-B14F-4D97-AF65-F5344CB8AC3E}">
        <p14:creationId xmlns:p14="http://schemas.microsoft.com/office/powerpoint/2010/main" val="25351044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354" y="0"/>
            <a:ext cx="12187646" cy="6858000"/>
          </a:xfrm>
          <a:prstGeom prst="rect">
            <a:avLst/>
          </a:prstGeom>
        </p:spPr>
      </p:pic>
      <p:sp>
        <p:nvSpPr>
          <p:cNvPr id="13" name="Rectangle 12"/>
          <p:cNvSpPr/>
          <p:nvPr/>
        </p:nvSpPr>
        <p:spPr>
          <a:xfrm>
            <a:off x="0" y="2246"/>
            <a:ext cx="12192000" cy="6892330"/>
          </a:xfrm>
          <a:prstGeom prst="rect">
            <a:avLst/>
          </a:prstGeom>
          <a:gradFill flip="none" rotWithShape="1">
            <a:gsLst>
              <a:gs pos="0">
                <a:srgbClr val="3A3D4F"/>
              </a:gs>
              <a:gs pos="100000">
                <a:srgbClr val="FFFFFF">
                  <a:alpha val="0"/>
                </a:srgbClr>
              </a:gs>
            </a:gsLst>
            <a:lin ang="21120000" scaled="0"/>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srgbClr val="FFFFFF"/>
              </a:solidFill>
              <a:effectLst/>
              <a:uLnTx/>
              <a:uFillTx/>
              <a:latin typeface="Calibri"/>
              <a:ea typeface="+mn-ea"/>
              <a:cs typeface="+mn-cs"/>
            </a:endParaRPr>
          </a:p>
        </p:txBody>
      </p:sp>
      <p:sp>
        <p:nvSpPr>
          <p:cNvPr id="2" name="Title 1"/>
          <p:cNvSpPr>
            <a:spLocks noGrp="1"/>
          </p:cNvSpPr>
          <p:nvPr>
            <p:ph type="title"/>
          </p:nvPr>
        </p:nvSpPr>
        <p:spPr>
          <a:xfrm>
            <a:off x="706486" y="650824"/>
            <a:ext cx="7622116" cy="713289"/>
          </a:xfrm>
        </p:spPr>
        <p:txBody>
          <a:bodyPr>
            <a:normAutofit fontScale="90000"/>
          </a:bodyPr>
          <a:lstStyle/>
          <a:p>
            <a:pPr algn="ctr"/>
            <a:r>
              <a:rPr lang="en-ZA" b="1" dirty="0">
                <a:solidFill>
                  <a:schemeClr val="tx1">
                    <a:lumMod val="75000"/>
                  </a:schemeClr>
                </a:solidFill>
                <a:latin typeface="Century Gothic" panose="020B0502020202020204" pitchFamily="34" charset="0"/>
              </a:rPr>
              <a:t>The Connected </a:t>
            </a:r>
            <a:r>
              <a:rPr lang="en-ZA" b="1" dirty="0" err="1">
                <a:solidFill>
                  <a:schemeClr val="tx1">
                    <a:lumMod val="75000"/>
                  </a:schemeClr>
                </a:solidFill>
                <a:latin typeface="Century Gothic" panose="020B0502020202020204" pitchFamily="34" charset="0"/>
              </a:rPr>
              <a:t>Marketer</a:t>
            </a:r>
            <a:r>
              <a:rPr lang="en-ZA" sz="1800" b="1" baseline="30000" dirty="0" err="1">
                <a:solidFill>
                  <a:schemeClr val="tx1">
                    <a:lumMod val="75000"/>
                  </a:schemeClr>
                </a:solidFill>
                <a:latin typeface="Century Gothic" panose="020B0502020202020204" pitchFamily="34" charset="0"/>
              </a:rPr>
              <a:t>TM</a:t>
            </a:r>
            <a:r>
              <a:rPr lang="en-ZA" sz="1800" b="1" baseline="30000" dirty="0">
                <a:solidFill>
                  <a:schemeClr val="tx1">
                    <a:lumMod val="75000"/>
                  </a:schemeClr>
                </a:solidFill>
                <a:latin typeface="Century Gothic" panose="020B0502020202020204" pitchFamily="34" charset="0"/>
              </a:rPr>
              <a:t> </a:t>
            </a:r>
            <a:r>
              <a:rPr lang="en-ZA" b="1" dirty="0">
                <a:solidFill>
                  <a:schemeClr val="tx1">
                    <a:lumMod val="75000"/>
                  </a:schemeClr>
                </a:solidFill>
                <a:latin typeface="Century Gothic" panose="020B0502020202020204" pitchFamily="34" charset="0"/>
              </a:rPr>
              <a:t> Overview</a:t>
            </a:r>
            <a:endParaRPr lang="en-US" b="1" baseline="30000" dirty="0">
              <a:solidFill>
                <a:schemeClr val="tx1">
                  <a:lumMod val="75000"/>
                </a:schemeClr>
              </a:solidFill>
              <a:latin typeface="Century Gothic" charset="0"/>
              <a:ea typeface="Century Gothic" charset="0"/>
              <a:cs typeface="Century Gothic" charset="0"/>
            </a:endParaRPr>
          </a:p>
        </p:txBody>
      </p:sp>
      <p:sp>
        <p:nvSpPr>
          <p:cNvPr id="8" name="TextBox 7"/>
          <p:cNvSpPr txBox="1"/>
          <p:nvPr/>
        </p:nvSpPr>
        <p:spPr>
          <a:xfrm>
            <a:off x="706486" y="2237015"/>
            <a:ext cx="2627286" cy="3391441"/>
          </a:xfrm>
          <a:prstGeom prst="rect">
            <a:avLst/>
          </a:prstGeom>
          <a:solidFill>
            <a:srgbClr val="009193">
              <a:alpha val="74902"/>
            </a:srgbClr>
          </a:solidFill>
        </p:spPr>
        <p:txBody>
          <a:bodyPr wrap="square" rtlCol="0" anchor="ctr">
            <a:no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GB" sz="1600" b="1" i="0" u="none" strike="noStrike" kern="1200" cap="none" spc="0" normalizeH="0" baseline="0" noProof="0" dirty="0">
                <a:ln>
                  <a:noFill/>
                </a:ln>
                <a:solidFill>
                  <a:srgbClr val="FFFFFF"/>
                </a:solidFill>
                <a:effectLst/>
                <a:uLnTx/>
                <a:uFillTx/>
                <a:latin typeface="Century Gothic" panose="020B0502020202020204" pitchFamily="34" charset="0"/>
                <a:ea typeface="Open Sans Semibold" charset="0"/>
                <a:cs typeface="Open Sans Semibold" charset="0"/>
              </a:rPr>
              <a:t>We help to bridge the knowledge gap around how to successfully apply technology solutions in marketing through education and advisory services.</a:t>
            </a:r>
          </a:p>
        </p:txBody>
      </p:sp>
      <p:sp>
        <p:nvSpPr>
          <p:cNvPr id="9" name="TextBox 8"/>
          <p:cNvSpPr txBox="1"/>
          <p:nvPr/>
        </p:nvSpPr>
        <p:spPr>
          <a:xfrm>
            <a:off x="3458499" y="2237015"/>
            <a:ext cx="2627285" cy="3391442"/>
          </a:xfrm>
          <a:prstGeom prst="rect">
            <a:avLst/>
          </a:prstGeom>
          <a:solidFill>
            <a:srgbClr val="009193">
              <a:alpha val="74902"/>
            </a:srgbClr>
          </a:solidFill>
        </p:spPr>
        <p:txBody>
          <a:bodyPr wrap="square" rtlCol="0" anchor="ctr">
            <a:noAutofit/>
          </a:bodyPr>
          <a:lstStyle>
            <a:defPPr>
              <a:defRPr lang="en-US"/>
            </a:defPPr>
            <a:lvl1pPr algn="ctr">
              <a:defRPr sz="1400" b="1">
                <a:solidFill>
                  <a:schemeClr val="bg1"/>
                </a:solidFill>
                <a:latin typeface="Open Sans Semibold" charset="0"/>
                <a:ea typeface="Open Sans Semibold" charset="0"/>
                <a:cs typeface="Open Sans Semibold" charset="0"/>
              </a:defRPr>
            </a:lvl1pPr>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en-GB" sz="1600" b="0" i="0" u="none" strike="noStrike" kern="1200" cap="none" spc="0" normalizeH="0" baseline="0" noProof="0" dirty="0">
              <a:ln>
                <a:noFill/>
              </a:ln>
              <a:solidFill>
                <a:srgbClr val="FFFFFF"/>
              </a:solidFill>
              <a:effectLst/>
              <a:uLnTx/>
              <a:uFillTx/>
              <a:latin typeface="Open Sans Light" charset="0"/>
              <a:ea typeface="Open Sans Light" charset="0"/>
              <a:cs typeface="Open Sans Light" charset="0"/>
            </a:endParaRPr>
          </a:p>
        </p:txBody>
      </p:sp>
      <p:sp>
        <p:nvSpPr>
          <p:cNvPr id="33" name="TextBox 32"/>
          <p:cNvSpPr txBox="1"/>
          <p:nvPr/>
        </p:nvSpPr>
        <p:spPr>
          <a:xfrm>
            <a:off x="8962523" y="2237016"/>
            <a:ext cx="2627286" cy="3391440"/>
          </a:xfrm>
          <a:prstGeom prst="rect">
            <a:avLst/>
          </a:prstGeom>
          <a:solidFill>
            <a:srgbClr val="009193">
              <a:alpha val="74902"/>
            </a:srgbClr>
          </a:solidFill>
          <a:ln>
            <a:noFill/>
          </a:ln>
        </p:spPr>
        <p:txBody>
          <a:bodyPr wrap="square" rtlCol="0" anchor="ctr">
            <a:noAutofit/>
          </a:bodyPr>
          <a:lstStyle>
            <a:defPPr>
              <a:defRPr lang="en-US"/>
            </a:defPPr>
            <a:lvl1pPr algn="ctr">
              <a:defRPr sz="1400" b="1">
                <a:solidFill>
                  <a:schemeClr val="bg1"/>
                </a:solidFill>
                <a:latin typeface="Open Sans Semibold" charset="0"/>
                <a:ea typeface="Open Sans Semibold" charset="0"/>
                <a:cs typeface="Open Sans Semibold" charset="0"/>
              </a:defRPr>
            </a:lvl1p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GB" sz="1600" b="1" i="0" u="none" strike="noStrike" kern="1200" cap="none" spc="0" normalizeH="0" baseline="0" noProof="0" dirty="0">
                <a:ln>
                  <a:noFill/>
                </a:ln>
                <a:solidFill>
                  <a:srgbClr val="FFFFFF"/>
                </a:solidFill>
                <a:effectLst/>
                <a:uLnTx/>
                <a:uFillTx/>
                <a:latin typeface="Century Gothic" panose="020B0502020202020204" pitchFamily="34" charset="0"/>
              </a:rPr>
              <a:t>Clients choose to work with us because we are neutral, informed, international &amp; exceptionally well connected.</a:t>
            </a:r>
          </a:p>
        </p:txBody>
      </p:sp>
      <p:sp>
        <p:nvSpPr>
          <p:cNvPr id="10" name="TextBox 9"/>
          <p:cNvSpPr txBox="1"/>
          <p:nvPr/>
        </p:nvSpPr>
        <p:spPr>
          <a:xfrm>
            <a:off x="6210511" y="2237014"/>
            <a:ext cx="2627286" cy="3391441"/>
          </a:xfrm>
          <a:prstGeom prst="rect">
            <a:avLst/>
          </a:prstGeom>
          <a:solidFill>
            <a:srgbClr val="009193">
              <a:alpha val="74902"/>
            </a:srgbClr>
          </a:solidFill>
        </p:spPr>
        <p:txBody>
          <a:bodyPr wrap="square" rtlCol="0" anchor="ctr">
            <a:noAutofit/>
          </a:bodyPr>
          <a:lstStyle>
            <a:defPPr>
              <a:defRPr lang="en-US"/>
            </a:defPPr>
            <a:lvl1pPr algn="ctr">
              <a:defRPr sz="1400" b="1">
                <a:solidFill>
                  <a:schemeClr val="bg1"/>
                </a:solidFill>
                <a:latin typeface="Open Sans Semibold" charset="0"/>
                <a:ea typeface="Open Sans Semibold" charset="0"/>
                <a:cs typeface="Open Sans Semibold" charset="0"/>
              </a:defRPr>
            </a:lvl1p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GB" sz="1600" b="1" i="0" u="none" strike="noStrike" kern="1200" cap="none" spc="0" normalizeH="0" baseline="0" noProof="0" dirty="0">
                <a:ln>
                  <a:noFill/>
                </a:ln>
                <a:solidFill>
                  <a:srgbClr val="FFFFFF"/>
                </a:solidFill>
                <a:effectLst/>
                <a:uLnTx/>
                <a:uFillTx/>
                <a:latin typeface="Century Gothic" panose="020B0502020202020204" pitchFamily="34" charset="0"/>
              </a:rPr>
              <a:t>Our work supports brands, agencies, technology enablers and VC’s &amp; PE firms.</a:t>
            </a:r>
          </a:p>
        </p:txBody>
      </p:sp>
      <p:sp>
        <p:nvSpPr>
          <p:cNvPr id="4" name="TextBox 3"/>
          <p:cNvSpPr txBox="1"/>
          <p:nvPr/>
        </p:nvSpPr>
        <p:spPr>
          <a:xfrm>
            <a:off x="3465745" y="2564649"/>
            <a:ext cx="2432481" cy="2743315"/>
          </a:xfrm>
          <a:prstGeom prst="rect">
            <a:avLst/>
          </a:prstGeom>
          <a:noFill/>
        </p:spPr>
        <p:txBody>
          <a:bodyPr wrap="square" rtlCol="0">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GB" sz="1600" b="1" i="0" u="none" strike="noStrike" kern="1200" cap="none" spc="0" normalizeH="0" baseline="0" noProof="0" dirty="0">
                <a:ln>
                  <a:noFill/>
                </a:ln>
                <a:solidFill>
                  <a:srgbClr val="FFFFFF"/>
                </a:solidFill>
                <a:effectLst/>
                <a:uLnTx/>
                <a:uFillTx/>
                <a:latin typeface="Century Gothic" panose="020B0502020202020204" pitchFamily="34" charset="0"/>
                <a:ea typeface="Open Sans Semibold" charset="0"/>
                <a:cs typeface="Open Sans Semibold" charset="0"/>
              </a:rPr>
              <a:t>We have created </a:t>
            </a: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GB" sz="1600" b="1" i="0" u="none" strike="noStrike" kern="1200" cap="none" spc="0" normalizeH="0" baseline="0" noProof="0" dirty="0">
                <a:ln>
                  <a:noFill/>
                </a:ln>
                <a:solidFill>
                  <a:srgbClr val="FFFFFF"/>
                </a:solidFill>
                <a:effectLst/>
                <a:uLnTx/>
                <a:uFillTx/>
                <a:latin typeface="Century Gothic" panose="020B0502020202020204" pitchFamily="34" charset="0"/>
                <a:ea typeface="Open Sans Semibold" charset="0"/>
                <a:cs typeface="Open Sans Semibold" charset="0"/>
              </a:rPr>
              <a:t>The Connected </a:t>
            </a:r>
            <a:r>
              <a:rPr kumimoji="0" lang="en-GB" sz="1600" b="1" i="0" u="none" strike="noStrike" kern="1200" cap="none" spc="0" normalizeH="0" baseline="0" noProof="0" dirty="0" err="1">
                <a:ln>
                  <a:noFill/>
                </a:ln>
                <a:solidFill>
                  <a:srgbClr val="FFFFFF"/>
                </a:solidFill>
                <a:effectLst/>
                <a:uLnTx/>
                <a:uFillTx/>
                <a:latin typeface="Century Gothic" panose="020B0502020202020204" pitchFamily="34" charset="0"/>
                <a:ea typeface="Open Sans Semibold" charset="0"/>
                <a:cs typeface="Open Sans Semibold" charset="0"/>
              </a:rPr>
              <a:t>Marketer</a:t>
            </a:r>
            <a:r>
              <a:rPr kumimoji="0" lang="en-GB" sz="1600" b="1" i="0" u="none" strike="noStrike" kern="1200" cap="none" spc="0" normalizeH="0" baseline="30000" noProof="0" dirty="0" err="1">
                <a:ln>
                  <a:noFill/>
                </a:ln>
                <a:solidFill>
                  <a:srgbClr val="FFFFFF"/>
                </a:solidFill>
                <a:effectLst/>
                <a:uLnTx/>
                <a:uFillTx/>
                <a:latin typeface="Century Gothic" panose="020B0502020202020204" pitchFamily="34" charset="0"/>
                <a:ea typeface="Open Sans Semibold" charset="0"/>
                <a:cs typeface="Open Sans Semibold" charset="0"/>
              </a:rPr>
              <a:t>TM</a:t>
            </a:r>
            <a:r>
              <a:rPr kumimoji="0" lang="en-GB" sz="1600" b="1" i="0" u="none" strike="noStrike" kern="1200" cap="none" spc="0" normalizeH="0" baseline="0" noProof="0" dirty="0">
                <a:ln>
                  <a:noFill/>
                </a:ln>
                <a:solidFill>
                  <a:srgbClr val="FFFFFF"/>
                </a:solidFill>
                <a:effectLst/>
                <a:uLnTx/>
                <a:uFillTx/>
                <a:latin typeface="Century Gothic" panose="020B0502020202020204" pitchFamily="34" charset="0"/>
                <a:ea typeface="Open Sans Semibold" charset="0"/>
                <a:cs typeface="Open Sans Semibold" charset="0"/>
              </a:rPr>
              <a:t> as an overarching approach and methodology </a:t>
            </a: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GB" sz="1600" b="1" i="0" u="none" strike="noStrike" kern="1200" cap="none" spc="0" normalizeH="0" baseline="0" noProof="0" dirty="0">
                <a:ln>
                  <a:noFill/>
                </a:ln>
                <a:solidFill>
                  <a:srgbClr val="FFFFFF"/>
                </a:solidFill>
                <a:effectLst/>
                <a:uLnTx/>
                <a:uFillTx/>
                <a:latin typeface="Century Gothic" panose="020B0502020202020204" pitchFamily="34" charset="0"/>
                <a:ea typeface="Open Sans Semibold" charset="0"/>
                <a:cs typeface="Open Sans Semibold" charset="0"/>
              </a:rPr>
              <a:t>to building brand experiences in the age of the connected individual</a:t>
            </a:r>
            <a:r>
              <a:rPr kumimoji="0" lang="en-GB" sz="1600" b="1" i="0" u="none" strike="noStrike" kern="1200" cap="none" spc="0" normalizeH="0" baseline="0" noProof="0" dirty="0">
                <a:ln>
                  <a:noFill/>
                </a:ln>
                <a:solidFill>
                  <a:srgbClr val="FFFFFF"/>
                </a:solidFill>
                <a:effectLst/>
                <a:uLnTx/>
                <a:uFillTx/>
                <a:latin typeface="Open Sans Semibold" charset="0"/>
                <a:ea typeface="Open Sans Semibold" charset="0"/>
                <a:cs typeface="Open Sans Semibold" charset="0"/>
              </a:rPr>
              <a:t>.</a:t>
            </a:r>
          </a:p>
        </p:txBody>
      </p:sp>
      <p:pic>
        <p:nvPicPr>
          <p:cNvPr id="12" name="Picture 11">
            <a:extLst>
              <a:ext uri="{FF2B5EF4-FFF2-40B4-BE49-F238E27FC236}">
                <a16:creationId xmlns:a16="http://schemas.microsoft.com/office/drawing/2014/main" id="{8A37C794-9AD5-944A-A1D9-483CB7D7BADA}"/>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473072" y="5454868"/>
            <a:ext cx="1331530" cy="1267697"/>
          </a:xfrm>
          <a:prstGeom prst="rect">
            <a:avLst/>
          </a:prstGeom>
        </p:spPr>
      </p:pic>
      <p:pic>
        <p:nvPicPr>
          <p:cNvPr id="14" name="Picture 13">
            <a:extLst>
              <a:ext uri="{FF2B5EF4-FFF2-40B4-BE49-F238E27FC236}">
                <a16:creationId xmlns:a16="http://schemas.microsoft.com/office/drawing/2014/main" id="{A9D1BD06-E529-CA44-A479-26A69A778CD3}"/>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7088473" y="6315478"/>
            <a:ext cx="3372644" cy="342453"/>
          </a:xfrm>
          <a:prstGeom prst="rect">
            <a:avLst/>
          </a:prstGeom>
        </p:spPr>
      </p:pic>
    </p:spTree>
    <p:extLst>
      <p:ext uri="{BB962C8B-B14F-4D97-AF65-F5344CB8AC3E}">
        <p14:creationId xmlns:p14="http://schemas.microsoft.com/office/powerpoint/2010/main" val="26840101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623060" y="1451794"/>
            <a:ext cx="8275320" cy="746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rgbClr val="FFFFFF"/>
                </a:solidFill>
                <a:latin typeface="Century Gothic" charset="0"/>
                <a:ea typeface="Century Gothic" charset="0"/>
                <a:cs typeface="Century Gothic" charset="0"/>
              </a:rPr>
              <a:t>Tiers of Courses</a:t>
            </a:r>
          </a:p>
        </p:txBody>
      </p:sp>
      <p:sp>
        <p:nvSpPr>
          <p:cNvPr id="7" name="Rectangle 6"/>
          <p:cNvSpPr/>
          <p:nvPr/>
        </p:nvSpPr>
        <p:spPr>
          <a:xfrm>
            <a:off x="3726180" y="2468736"/>
            <a:ext cx="1965960" cy="9426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rgbClr val="FFFFFF"/>
                </a:solidFill>
                <a:latin typeface="Century Gothic" charset="0"/>
                <a:ea typeface="Century Gothic" charset="0"/>
                <a:cs typeface="Century Gothic" charset="0"/>
              </a:rPr>
              <a:t>Proposition Development</a:t>
            </a:r>
          </a:p>
        </p:txBody>
      </p:sp>
      <p:sp>
        <p:nvSpPr>
          <p:cNvPr id="9" name="Rectangle 8"/>
          <p:cNvSpPr/>
          <p:nvPr/>
        </p:nvSpPr>
        <p:spPr>
          <a:xfrm>
            <a:off x="5827542" y="3674799"/>
            <a:ext cx="1965960" cy="9785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rgbClr val="FFFFFF"/>
                </a:solidFill>
                <a:latin typeface="Century Gothic" charset="0"/>
                <a:ea typeface="Century Gothic" charset="0"/>
                <a:cs typeface="Century Gothic" charset="0"/>
              </a:rPr>
              <a:t>Award in Mobile Marketing</a:t>
            </a:r>
          </a:p>
        </p:txBody>
      </p:sp>
      <p:sp>
        <p:nvSpPr>
          <p:cNvPr id="11" name="Rectangle 10"/>
          <p:cNvSpPr/>
          <p:nvPr/>
        </p:nvSpPr>
        <p:spPr>
          <a:xfrm>
            <a:off x="3726180" y="3659506"/>
            <a:ext cx="1965960" cy="9783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rgbClr val="FFFFFF"/>
                </a:solidFill>
                <a:latin typeface="Century Gothic" charset="0"/>
                <a:ea typeface="Century Gothic" charset="0"/>
                <a:cs typeface="Century Gothic" charset="0"/>
              </a:rPr>
              <a:t>Programmatic Marketing</a:t>
            </a:r>
          </a:p>
        </p:txBody>
      </p:sp>
      <p:sp>
        <p:nvSpPr>
          <p:cNvPr id="12" name="Rectangle 11"/>
          <p:cNvSpPr/>
          <p:nvPr/>
        </p:nvSpPr>
        <p:spPr>
          <a:xfrm>
            <a:off x="1623060" y="3651738"/>
            <a:ext cx="1965960" cy="9788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rgbClr val="FFFFFF"/>
                </a:solidFill>
                <a:latin typeface="Century Gothic" charset="0"/>
                <a:ea typeface="Century Gothic" charset="0"/>
                <a:cs typeface="Century Gothic" charset="0"/>
              </a:rPr>
              <a:t>AI in Marketing</a:t>
            </a:r>
          </a:p>
        </p:txBody>
      </p:sp>
      <p:sp>
        <p:nvSpPr>
          <p:cNvPr id="14" name="Rectangle 13"/>
          <p:cNvSpPr/>
          <p:nvPr/>
        </p:nvSpPr>
        <p:spPr>
          <a:xfrm>
            <a:off x="1623060" y="2432853"/>
            <a:ext cx="1965960" cy="9785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rgbClr val="FFFFFF"/>
                </a:solidFill>
                <a:latin typeface="Century Gothic" charset="0"/>
                <a:ea typeface="Century Gothic" charset="0"/>
                <a:cs typeface="Century Gothic" charset="0"/>
              </a:rPr>
              <a:t>The Connected Marketing Approach</a:t>
            </a:r>
          </a:p>
        </p:txBody>
      </p:sp>
      <p:sp>
        <p:nvSpPr>
          <p:cNvPr id="18" name="Rectangle 17"/>
          <p:cNvSpPr/>
          <p:nvPr/>
        </p:nvSpPr>
        <p:spPr>
          <a:xfrm>
            <a:off x="854483" y="87397"/>
            <a:ext cx="11027378" cy="1015663"/>
          </a:xfrm>
          <a:prstGeom prst="rect">
            <a:avLst/>
          </a:prstGeom>
        </p:spPr>
        <p:txBody>
          <a:bodyPr wrap="none">
            <a:spAutoFit/>
          </a:bodyPr>
          <a:lstStyle/>
          <a:p>
            <a:pPr algn="ctr"/>
            <a:r>
              <a:rPr lang="en-ZA" sz="6000" b="1" dirty="0">
                <a:solidFill>
                  <a:srgbClr val="009193"/>
                </a:solidFill>
                <a:latin typeface="Espresso Dolce" charset="0"/>
                <a:ea typeface="Espresso Dolce" charset="0"/>
                <a:cs typeface="Espresso Dolce" charset="0"/>
              </a:rPr>
              <a:t>The Connected Marketer </a:t>
            </a:r>
            <a:r>
              <a:rPr lang="en-ZA" sz="6000" b="1">
                <a:solidFill>
                  <a:srgbClr val="009193"/>
                </a:solidFill>
                <a:latin typeface="Espresso Dolce" charset="0"/>
                <a:ea typeface="Espresso Dolce" charset="0"/>
                <a:cs typeface="Espresso Dolce" charset="0"/>
              </a:rPr>
              <a:t>™ Courses </a:t>
            </a:r>
            <a:endParaRPr lang="en-ZA" sz="6000" b="1" dirty="0">
              <a:solidFill>
                <a:srgbClr val="009193"/>
              </a:solidFill>
              <a:latin typeface="Espresso Dolce" charset="0"/>
              <a:ea typeface="Espresso Dolce" charset="0"/>
              <a:cs typeface="Espresso Dolce" charset="0"/>
            </a:endParaRPr>
          </a:p>
        </p:txBody>
      </p:sp>
      <p:sp>
        <p:nvSpPr>
          <p:cNvPr id="19" name="Rectangle 18"/>
          <p:cNvSpPr/>
          <p:nvPr/>
        </p:nvSpPr>
        <p:spPr>
          <a:xfrm>
            <a:off x="5829300" y="2452449"/>
            <a:ext cx="1965960" cy="9785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rgbClr val="FFFFFF"/>
                </a:solidFill>
                <a:latin typeface="Century Gothic" charset="0"/>
                <a:ea typeface="Century Gothic" charset="0"/>
                <a:cs typeface="Century Gothic" charset="0"/>
              </a:rPr>
              <a:t>Mobile  Advertising</a:t>
            </a:r>
          </a:p>
        </p:txBody>
      </p:sp>
      <p:sp>
        <p:nvSpPr>
          <p:cNvPr id="20" name="Rectangle 19"/>
          <p:cNvSpPr/>
          <p:nvPr/>
        </p:nvSpPr>
        <p:spPr>
          <a:xfrm>
            <a:off x="7932420" y="2468736"/>
            <a:ext cx="1965960" cy="9785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rgbClr val="FFFFFF"/>
                </a:solidFill>
                <a:latin typeface="Century Gothic" charset="0"/>
                <a:ea typeface="Century Gothic" charset="0"/>
                <a:cs typeface="Century Gothic" charset="0"/>
              </a:rPr>
              <a:t>Mobile Marketing Essentials</a:t>
            </a:r>
          </a:p>
        </p:txBody>
      </p:sp>
      <p:sp>
        <p:nvSpPr>
          <p:cNvPr id="21" name="Rectangle 20"/>
          <p:cNvSpPr/>
          <p:nvPr/>
        </p:nvSpPr>
        <p:spPr>
          <a:xfrm>
            <a:off x="7930662" y="3651738"/>
            <a:ext cx="1965960" cy="9785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rgbClr val="FFFFFF"/>
                </a:solidFill>
                <a:latin typeface="Century Gothic" charset="0"/>
                <a:ea typeface="Century Gothic" charset="0"/>
                <a:cs typeface="Century Gothic" charset="0"/>
              </a:rPr>
              <a:t>Completed Mobile Marketing</a:t>
            </a:r>
          </a:p>
        </p:txBody>
      </p:sp>
      <p:pic>
        <p:nvPicPr>
          <p:cNvPr id="22" name="Picture 21">
            <a:extLst>
              <a:ext uri="{FF2B5EF4-FFF2-40B4-BE49-F238E27FC236}">
                <a16:creationId xmlns:a16="http://schemas.microsoft.com/office/drawing/2014/main" id="{0FC8567A-7344-EB48-939A-A167A4757264}"/>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2310" y="6107370"/>
            <a:ext cx="1530750" cy="863083"/>
          </a:xfrm>
          <a:prstGeom prst="rect">
            <a:avLst/>
          </a:prstGeom>
        </p:spPr>
      </p:pic>
      <p:pic>
        <p:nvPicPr>
          <p:cNvPr id="23" name="Picture 22"/>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503420" y="5085203"/>
            <a:ext cx="3077327" cy="312467"/>
          </a:xfrm>
          <a:prstGeom prst="rect">
            <a:avLst/>
          </a:prstGeom>
        </p:spPr>
      </p:pic>
      <p:pic>
        <p:nvPicPr>
          <p:cNvPr id="24" name="Picture 23">
            <a:extLst>
              <a:ext uri="{FF2B5EF4-FFF2-40B4-BE49-F238E27FC236}">
                <a16:creationId xmlns:a16="http://schemas.microsoft.com/office/drawing/2014/main" id="{982B862F-88D2-4D7F-A25F-11C0F2216F5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027138" y="5763488"/>
            <a:ext cx="993943" cy="946294"/>
          </a:xfrm>
          <a:prstGeom prst="rect">
            <a:avLst/>
          </a:prstGeom>
        </p:spPr>
      </p:pic>
      <p:sp>
        <p:nvSpPr>
          <p:cNvPr id="2" name="Rectangle 1">
            <a:extLst>
              <a:ext uri="{FF2B5EF4-FFF2-40B4-BE49-F238E27FC236}">
                <a16:creationId xmlns:a16="http://schemas.microsoft.com/office/drawing/2014/main" id="{EBF2D04F-7D65-1C46-B42F-4BE78755CD3C}"/>
              </a:ext>
            </a:extLst>
          </p:cNvPr>
          <p:cNvSpPr/>
          <p:nvPr/>
        </p:nvSpPr>
        <p:spPr>
          <a:xfrm>
            <a:off x="1623060" y="5506347"/>
            <a:ext cx="8273562" cy="646331"/>
          </a:xfrm>
          <a:prstGeom prst="rect">
            <a:avLst/>
          </a:prstGeom>
        </p:spPr>
        <p:txBody>
          <a:bodyPr wrap="square">
            <a:spAutoFit/>
          </a:bodyPr>
          <a:lstStyle/>
          <a:p>
            <a:r>
              <a:rPr lang="en-US" sz="1200" dirty="0">
                <a:latin typeface="Century Gothic" charset="0"/>
                <a:ea typeface="Century Gothic" charset="0"/>
                <a:cs typeface="Century Gothic" charset="0"/>
              </a:rPr>
              <a:t>**All of The Connected Marketer Courses are endorsed by the IDM UK, the best Marketing Education institution in the world with extremely  distinguished standards.  The Award in Mobile Marketing is the only accredited Mobile Course in the world.</a:t>
            </a:r>
            <a:endParaRPr lang="en-US" sz="1200" dirty="0"/>
          </a:p>
        </p:txBody>
      </p:sp>
    </p:spTree>
    <p:extLst>
      <p:ext uri="{BB962C8B-B14F-4D97-AF65-F5344CB8AC3E}">
        <p14:creationId xmlns:p14="http://schemas.microsoft.com/office/powerpoint/2010/main" val="15812141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1598" y="257453"/>
            <a:ext cx="11052033" cy="1325563"/>
          </a:xfrm>
        </p:spPr>
        <p:txBody>
          <a:bodyPr>
            <a:noAutofit/>
          </a:bodyPr>
          <a:lstStyle/>
          <a:p>
            <a:r>
              <a:rPr lang="en-US" sz="4400" b="1" dirty="0">
                <a:latin typeface="Espresso Dolce" charset="0"/>
                <a:ea typeface="Espresso Dolce" charset="0"/>
                <a:cs typeface="Espresso Dolce" charset="0"/>
              </a:rPr>
              <a:t>About Founder of </a:t>
            </a:r>
            <a:br>
              <a:rPr lang="en-US" sz="4400" b="1" dirty="0">
                <a:latin typeface="Espresso Dolce" charset="0"/>
                <a:ea typeface="Espresso Dolce" charset="0"/>
                <a:cs typeface="Espresso Dolce" charset="0"/>
              </a:rPr>
            </a:br>
            <a:r>
              <a:rPr lang="en-US" sz="4400" b="1" dirty="0">
                <a:latin typeface="Espresso Dolce" charset="0"/>
                <a:ea typeface="Espresso Dolce" charset="0"/>
                <a:cs typeface="Espresso Dolce" charset="0"/>
              </a:rPr>
              <a:t>The Connected Marketer</a:t>
            </a:r>
            <a:br>
              <a:rPr lang="en-US" sz="4400" b="1" dirty="0">
                <a:latin typeface="Espresso Dolce" charset="0"/>
                <a:ea typeface="Espresso Dolce" charset="0"/>
                <a:cs typeface="Espresso Dolce" charset="0"/>
              </a:rPr>
            </a:br>
            <a:r>
              <a:rPr lang="en-US" sz="4400" b="1" dirty="0">
                <a:solidFill>
                  <a:srgbClr val="DF4D28"/>
                </a:solidFill>
                <a:latin typeface="Espresso Dolce" charset="0"/>
                <a:ea typeface="Espresso Dolce" charset="0"/>
                <a:cs typeface="Espresso Dolce" charset="0"/>
              </a:rPr>
              <a:t>Paul Berney</a:t>
            </a:r>
          </a:p>
        </p:txBody>
      </p:sp>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58031" y="5939841"/>
            <a:ext cx="898130" cy="855074"/>
          </a:xfrm>
          <a:prstGeom prst="rect">
            <a:avLst/>
          </a:prstGeom>
        </p:spPr>
      </p:pic>
      <p:sp>
        <p:nvSpPr>
          <p:cNvPr id="16" name="TextBox 15"/>
          <p:cNvSpPr txBox="1"/>
          <p:nvPr/>
        </p:nvSpPr>
        <p:spPr>
          <a:xfrm>
            <a:off x="711598" y="1846572"/>
            <a:ext cx="6700879" cy="4306493"/>
          </a:xfrm>
          <a:prstGeom prst="rect">
            <a:avLst/>
          </a:prstGeom>
          <a:noFill/>
        </p:spPr>
        <p:txBody>
          <a:bodyPr wrap="square" rtlCol="0" anchor="ctr">
            <a:noAutofit/>
          </a:bodyPr>
          <a:lstStyle>
            <a:defPPr>
              <a:defRPr lang="en-US"/>
            </a:defPPr>
            <a:lvl1pPr algn="ctr">
              <a:lnSpc>
                <a:spcPct val="120000"/>
              </a:lnSpc>
              <a:defRPr sz="1600" b="1">
                <a:solidFill>
                  <a:srgbClr val="FFFFFF"/>
                </a:solidFill>
                <a:latin typeface="Open Sans Semibold" charset="0"/>
                <a:ea typeface="Open Sans Semibold" charset="0"/>
                <a:cs typeface="Open Sans Semibold" charset="0"/>
              </a:defRPr>
            </a:lvl1pPr>
          </a:lstStyle>
          <a:p>
            <a:pPr algn="l"/>
            <a:r>
              <a:rPr lang="en-US" sz="1400" b="0" dirty="0">
                <a:solidFill>
                  <a:schemeClr val="tx1"/>
                </a:solidFill>
                <a:latin typeface="Century Gothic" charset="0"/>
                <a:ea typeface="Century Gothic" charset="0"/>
                <a:cs typeface="Century Gothic" charset="0"/>
              </a:rPr>
              <a:t>Paul is the Founder of The Connected Marketer TM  and a </a:t>
            </a:r>
            <a:r>
              <a:rPr lang="en-GB" sz="1400" b="0" dirty="0">
                <a:solidFill>
                  <a:schemeClr val="tx1"/>
                </a:solidFill>
                <a:latin typeface="Century Gothic" charset="0"/>
                <a:ea typeface="Century Gothic" charset="0"/>
                <a:cs typeface="Century Gothic" charset="0"/>
              </a:rPr>
              <a:t>recognised</a:t>
            </a:r>
            <a:r>
              <a:rPr lang="en-US" sz="1400" b="0" dirty="0">
                <a:solidFill>
                  <a:schemeClr val="tx1"/>
                </a:solidFill>
                <a:latin typeface="Century Gothic" charset="0"/>
                <a:ea typeface="Century Gothic" charset="0"/>
                <a:cs typeface="Century Gothic" charset="0"/>
              </a:rPr>
              <a:t> global expert in mobile marketing. Over 15 years he has advised hundreds of brands, agencies and technology vendors on the role of mobile and connected devices in marketing. Paul has been a keynote speaker and Chair at over 350  events, in 42 countries. For 30 000 people.</a:t>
            </a:r>
          </a:p>
          <a:p>
            <a:pPr algn="l"/>
            <a:r>
              <a:rPr lang="en-US" sz="1400" b="0" dirty="0">
                <a:solidFill>
                  <a:schemeClr val="tx1"/>
                </a:solidFill>
                <a:latin typeface="Century Gothic" charset="0"/>
                <a:ea typeface="Century Gothic" charset="0"/>
                <a:cs typeface="Century Gothic" charset="0"/>
              </a:rPr>
              <a:t> </a:t>
            </a:r>
          </a:p>
          <a:p>
            <a:pPr algn="l"/>
            <a:r>
              <a:rPr lang="en-US" sz="1400" b="0" dirty="0">
                <a:solidFill>
                  <a:schemeClr val="tx1"/>
                </a:solidFill>
                <a:latin typeface="Century Gothic" charset="0"/>
                <a:ea typeface="Century Gothic" charset="0"/>
                <a:cs typeface="Century Gothic" charset="0"/>
              </a:rPr>
              <a:t>Previously, Paul served as Chief Marketing Officer &amp; EMEA Managing Director of the Mobile Marketing Association (MMA). He has over 28 years’ experience in a wide variety of sales, marketing, business development and commercial roles spanning industries and market sectors including automotive, printing, digital and management consultancy. </a:t>
            </a:r>
          </a:p>
          <a:p>
            <a:pPr algn="l"/>
            <a:endParaRPr lang="en-US" sz="1400" b="0" dirty="0">
              <a:solidFill>
                <a:schemeClr val="tx1"/>
              </a:solidFill>
              <a:latin typeface="Century Gothic" charset="0"/>
              <a:ea typeface="Century Gothic" charset="0"/>
              <a:cs typeface="Century Gothic" charset="0"/>
            </a:endParaRPr>
          </a:p>
          <a:p>
            <a:pPr algn="l"/>
            <a:r>
              <a:rPr lang="en-US" sz="1400" b="0" dirty="0">
                <a:solidFill>
                  <a:schemeClr val="tx1"/>
                </a:solidFill>
                <a:latin typeface="Century Gothic" charset="0"/>
                <a:ea typeface="Century Gothic" charset="0"/>
                <a:cs typeface="Century Gothic" charset="0"/>
              </a:rPr>
              <a:t>He is a Business Leader in The Marketing Society, a Fellow of the Institute of Direct &amp; Digital Marketing (IDM), a Member of the Chartered Institute of Marketing and a mentor in The Marketing Academy.</a:t>
            </a:r>
          </a:p>
        </p:txBody>
      </p:sp>
      <p:pic>
        <p:nvPicPr>
          <p:cNvPr id="18" name="Picture 17"/>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8206688" y="0"/>
            <a:ext cx="5105721" cy="6858000"/>
          </a:xfrm>
          <a:prstGeom prst="rect">
            <a:avLst/>
          </a:prstGeom>
        </p:spPr>
      </p:pic>
      <p:pic>
        <p:nvPicPr>
          <p:cNvPr id="19" name="Picture 18">
            <a:extLst>
              <a:ext uri="{FF2B5EF4-FFF2-40B4-BE49-F238E27FC236}">
                <a16:creationId xmlns:a16="http://schemas.microsoft.com/office/drawing/2014/main" id="{982B862F-88D2-4D7F-A25F-11C0F2216F5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275669" y="5354872"/>
            <a:ext cx="1487962" cy="1416630"/>
          </a:xfrm>
          <a:prstGeom prst="rect">
            <a:avLst/>
          </a:prstGeom>
        </p:spPr>
      </p:pic>
    </p:spTree>
    <p:extLst>
      <p:ext uri="{BB962C8B-B14F-4D97-AF65-F5344CB8AC3E}">
        <p14:creationId xmlns:p14="http://schemas.microsoft.com/office/powerpoint/2010/main" val="318513321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1319" y="0"/>
            <a:ext cx="12192000" cy="7132639"/>
          </a:xfrm>
          <a:prstGeom prst="rect">
            <a:avLst/>
          </a:prstGeom>
          <a:solidFill>
            <a:srgbClr val="0091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C1C1C"/>
              </a:solidFill>
            </a:endParaRPr>
          </a:p>
        </p:txBody>
      </p:sp>
      <p:pic>
        <p:nvPicPr>
          <p:cNvPr id="12" name="Picture 11" descr="A hot dog&#10;&#10;Description generated with high confidence">
            <a:extLst>
              <a:ext uri="{FF2B5EF4-FFF2-40B4-BE49-F238E27FC236}">
                <a16:creationId xmlns:a16="http://schemas.microsoft.com/office/drawing/2014/main" id="{CCEB0CA3-4FD9-4BA8-82BC-098D368BE039}"/>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r="-1"/>
          <a:stretch/>
        </p:blipFill>
        <p:spPr>
          <a:xfrm>
            <a:off x="375031" y="2046571"/>
            <a:ext cx="3769638" cy="3828123"/>
          </a:xfrm>
          <a:prstGeom prst="flowChartConnector">
            <a:avLst/>
          </a:prstGeom>
        </p:spPr>
      </p:pic>
      <p:pic>
        <p:nvPicPr>
          <p:cNvPr id="15" name="Picture 14" descr="A hot dog&#10;&#10;Description generated with high confidence">
            <a:extLst>
              <a:ext uri="{FF2B5EF4-FFF2-40B4-BE49-F238E27FC236}">
                <a16:creationId xmlns:a16="http://schemas.microsoft.com/office/drawing/2014/main" id="{CCEB0CA3-4FD9-4BA8-82BC-098D368BE039}"/>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r="-1"/>
          <a:stretch/>
        </p:blipFill>
        <p:spPr>
          <a:xfrm>
            <a:off x="4406074" y="2046571"/>
            <a:ext cx="3769638" cy="3828123"/>
          </a:xfrm>
          <a:prstGeom prst="flowChartConnector">
            <a:avLst/>
          </a:prstGeom>
        </p:spPr>
      </p:pic>
      <p:pic>
        <p:nvPicPr>
          <p:cNvPr id="16" name="Picture 15" descr="A hot dog&#10;&#10;Description generated with high confidence">
            <a:extLst>
              <a:ext uri="{FF2B5EF4-FFF2-40B4-BE49-F238E27FC236}">
                <a16:creationId xmlns:a16="http://schemas.microsoft.com/office/drawing/2014/main" id="{CCEB0CA3-4FD9-4BA8-82BC-098D368BE039}"/>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r="-1"/>
          <a:stretch/>
        </p:blipFill>
        <p:spPr>
          <a:xfrm>
            <a:off x="8312947" y="2046571"/>
            <a:ext cx="3769638" cy="3828123"/>
          </a:xfrm>
          <a:prstGeom prst="flowChartConnector">
            <a:avLst/>
          </a:prstGeom>
        </p:spPr>
      </p:pic>
      <p:sp>
        <p:nvSpPr>
          <p:cNvPr id="27" name="TextBox 26"/>
          <p:cNvSpPr txBox="1"/>
          <p:nvPr/>
        </p:nvSpPr>
        <p:spPr>
          <a:xfrm>
            <a:off x="3633162" y="3881890"/>
            <a:ext cx="5315462" cy="707886"/>
          </a:xfrm>
          <a:prstGeom prst="rect">
            <a:avLst/>
          </a:prstGeom>
          <a:noFill/>
        </p:spPr>
        <p:txBody>
          <a:bodyPr wrap="square" rtlCol="0">
            <a:spAutoFit/>
          </a:bodyPr>
          <a:lstStyle/>
          <a:p>
            <a:pPr algn="ctr"/>
            <a:r>
              <a:rPr lang="en-US" sz="4000" b="1" dirty="0">
                <a:solidFill>
                  <a:schemeClr val="bg1"/>
                </a:solidFill>
                <a:latin typeface="Century Gothic" charset="0"/>
                <a:ea typeface="Century Gothic" charset="0"/>
                <a:cs typeface="Century Gothic" charset="0"/>
              </a:rPr>
              <a:t>PACE</a:t>
            </a:r>
          </a:p>
        </p:txBody>
      </p:sp>
      <p:sp>
        <p:nvSpPr>
          <p:cNvPr id="33" name="TextBox 32"/>
          <p:cNvSpPr txBox="1"/>
          <p:nvPr/>
        </p:nvSpPr>
        <p:spPr>
          <a:xfrm>
            <a:off x="-555831" y="3881890"/>
            <a:ext cx="5315462" cy="707886"/>
          </a:xfrm>
          <a:prstGeom prst="rect">
            <a:avLst/>
          </a:prstGeom>
          <a:noFill/>
        </p:spPr>
        <p:txBody>
          <a:bodyPr wrap="square" rtlCol="0">
            <a:spAutoFit/>
          </a:bodyPr>
          <a:lstStyle/>
          <a:p>
            <a:pPr algn="ctr"/>
            <a:r>
              <a:rPr lang="en-US" sz="4000" b="1" dirty="0">
                <a:solidFill>
                  <a:schemeClr val="bg1"/>
                </a:solidFill>
                <a:latin typeface="Century Gothic" charset="0"/>
                <a:ea typeface="Century Gothic" charset="0"/>
                <a:cs typeface="Century Gothic" charset="0"/>
              </a:rPr>
              <a:t>NEW</a:t>
            </a:r>
          </a:p>
        </p:txBody>
      </p:sp>
      <p:sp>
        <p:nvSpPr>
          <p:cNvPr id="30" name="TextBox 29"/>
          <p:cNvSpPr txBox="1"/>
          <p:nvPr/>
        </p:nvSpPr>
        <p:spPr>
          <a:xfrm>
            <a:off x="7699588" y="3838559"/>
            <a:ext cx="5315462" cy="707886"/>
          </a:xfrm>
          <a:prstGeom prst="rect">
            <a:avLst/>
          </a:prstGeom>
          <a:noFill/>
        </p:spPr>
        <p:txBody>
          <a:bodyPr wrap="square" rtlCol="0">
            <a:spAutoFit/>
          </a:bodyPr>
          <a:lstStyle/>
          <a:p>
            <a:pPr algn="ctr"/>
            <a:r>
              <a:rPr lang="en-US" sz="4000" b="1">
                <a:solidFill>
                  <a:schemeClr val="bg1"/>
                </a:solidFill>
                <a:latin typeface="Century Gothic" charset="0"/>
                <a:ea typeface="Century Gothic" charset="0"/>
                <a:cs typeface="Century Gothic" charset="0"/>
              </a:rPr>
              <a:t>TACTICS</a:t>
            </a:r>
            <a:endParaRPr lang="en-US" sz="4000" b="1" dirty="0">
              <a:solidFill>
                <a:schemeClr val="bg1"/>
              </a:solidFill>
              <a:latin typeface="Century Gothic" charset="0"/>
              <a:ea typeface="Century Gothic" charset="0"/>
              <a:cs typeface="Century Gothic" charset="0"/>
            </a:endParaRPr>
          </a:p>
        </p:txBody>
      </p:sp>
      <p:sp>
        <p:nvSpPr>
          <p:cNvPr id="10" name="Rectangle 9"/>
          <p:cNvSpPr/>
          <p:nvPr/>
        </p:nvSpPr>
        <p:spPr>
          <a:xfrm>
            <a:off x="-1961323" y="-212751"/>
            <a:ext cx="16220661" cy="2215991"/>
          </a:xfrm>
          <a:prstGeom prst="rect">
            <a:avLst/>
          </a:prstGeom>
        </p:spPr>
        <p:txBody>
          <a:bodyPr wrap="square">
            <a:spAutoFit/>
          </a:bodyPr>
          <a:lstStyle/>
          <a:p>
            <a:pPr algn="ctr"/>
            <a:r>
              <a:rPr lang="en-ZA" sz="13800" b="1" dirty="0">
                <a:solidFill>
                  <a:schemeClr val="bg2"/>
                </a:solidFill>
                <a:latin typeface="Espresso Dolce" charset="0"/>
                <a:ea typeface="Espresso Dolce" charset="0"/>
                <a:cs typeface="Espresso Dolce" charset="0"/>
              </a:rPr>
              <a:t>Losing our Way?</a:t>
            </a:r>
            <a:endParaRPr lang="en-US" sz="13800" b="1" dirty="0">
              <a:solidFill>
                <a:schemeClr val="bg2"/>
              </a:solidFill>
              <a:latin typeface="Espresso Dolce" charset="0"/>
              <a:ea typeface="Espresso Dolce" charset="0"/>
              <a:cs typeface="Espresso Dolce" charset="0"/>
            </a:endParaRPr>
          </a:p>
        </p:txBody>
      </p:sp>
      <p:pic>
        <p:nvPicPr>
          <p:cNvPr id="11" name="Picture 10"/>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852799" y="5640472"/>
            <a:ext cx="1278834" cy="1217528"/>
          </a:xfrm>
          <a:prstGeom prst="rect">
            <a:avLst/>
          </a:prstGeom>
        </p:spPr>
      </p:pic>
    </p:spTree>
    <p:custDataLst>
      <p:tags r:id="rId1"/>
    </p:custDataLst>
    <p:extLst>
      <p:ext uri="{BB962C8B-B14F-4D97-AF65-F5344CB8AC3E}">
        <p14:creationId xmlns:p14="http://schemas.microsoft.com/office/powerpoint/2010/main" val="151853864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61BCFF-6372-455F-BB8C-6B61B9544E88}"/>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04887" y="492551"/>
            <a:ext cx="10982227" cy="5872899"/>
          </a:xfrm>
          <a:prstGeom prst="rect">
            <a:avLst/>
          </a:prstGeom>
        </p:spPr>
      </p:pic>
      <p:pic>
        <p:nvPicPr>
          <p:cNvPr id="8" name="Picture 7" descr="A hot dog&#10;&#10;Description generated with high confidence">
            <a:extLst>
              <a:ext uri="{FF2B5EF4-FFF2-40B4-BE49-F238E27FC236}">
                <a16:creationId xmlns:a16="http://schemas.microsoft.com/office/drawing/2014/main" id="{CCEB0CA3-4FD9-4BA8-82BC-098D368BE039}"/>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r="-1"/>
          <a:stretch/>
        </p:blipFill>
        <p:spPr>
          <a:xfrm>
            <a:off x="88979" y="20581"/>
            <a:ext cx="6705225" cy="6809255"/>
          </a:xfrm>
          <a:prstGeom prst="flowChartConnector">
            <a:avLst/>
          </a:prstGeom>
        </p:spPr>
      </p:pic>
      <p:pic>
        <p:nvPicPr>
          <p:cNvPr id="7" name="Picture 6">
            <a:extLst>
              <a:ext uri="{FF2B5EF4-FFF2-40B4-BE49-F238E27FC236}">
                <a16:creationId xmlns:a16="http://schemas.microsoft.com/office/drawing/2014/main" id="{88F407AD-3D97-456A-916A-6CCD8B048A3A}"/>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284264" y="5275112"/>
            <a:ext cx="1520338" cy="1447454"/>
          </a:xfrm>
          <a:prstGeom prst="rect">
            <a:avLst/>
          </a:prstGeom>
        </p:spPr>
      </p:pic>
      <p:sp>
        <p:nvSpPr>
          <p:cNvPr id="10" name="TextBox 9">
            <a:extLst>
              <a:ext uri="{FF2B5EF4-FFF2-40B4-BE49-F238E27FC236}">
                <a16:creationId xmlns:a16="http://schemas.microsoft.com/office/drawing/2014/main" id="{0FD2E0FA-4B2F-46E2-A39D-0B4548DB5ED6}"/>
              </a:ext>
            </a:extLst>
          </p:cNvPr>
          <p:cNvSpPr txBox="1"/>
          <p:nvPr/>
        </p:nvSpPr>
        <p:spPr>
          <a:xfrm>
            <a:off x="461830" y="3520786"/>
            <a:ext cx="6549862" cy="1754326"/>
          </a:xfrm>
          <a:prstGeom prst="rect">
            <a:avLst/>
          </a:prstGeom>
          <a:noFill/>
        </p:spPr>
        <p:txBody>
          <a:bodyPr wrap="square" rtlCol="0">
            <a:spAutoFit/>
          </a:bodyPr>
          <a:lstStyle/>
          <a:p>
            <a:r>
              <a:rPr lang="en-ZA" sz="5400" b="1" dirty="0">
                <a:solidFill>
                  <a:schemeClr val="bg1"/>
                </a:solidFill>
                <a:latin typeface="Century Gothic" panose="020B0502020202020204" pitchFamily="34" charset="0"/>
              </a:rPr>
              <a:t>The Best of Global </a:t>
            </a:r>
            <a:r>
              <a:rPr lang="en-ZA" sz="5400" b="1">
                <a:solidFill>
                  <a:schemeClr val="bg1"/>
                </a:solidFill>
                <a:latin typeface="Century Gothic" panose="020B0502020202020204" pitchFamily="34" charset="0"/>
              </a:rPr>
              <a:t>Digital Marketing</a:t>
            </a:r>
            <a:endParaRPr lang="en-US" sz="5400" b="1" baseline="30000" dirty="0">
              <a:solidFill>
                <a:schemeClr val="bg1"/>
              </a:solidFill>
              <a:latin typeface="Century Gothic" charset="0"/>
              <a:ea typeface="Century Gothic" charset="0"/>
              <a:cs typeface="Century Gothic" charset="0"/>
            </a:endParaRPr>
          </a:p>
        </p:txBody>
      </p:sp>
      <p:pic>
        <p:nvPicPr>
          <p:cNvPr id="9" name="Picture 8"/>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7425940" y="6342996"/>
            <a:ext cx="2640836" cy="550174"/>
          </a:xfrm>
          <a:prstGeom prst="rect">
            <a:avLst/>
          </a:prstGeom>
        </p:spPr>
      </p:pic>
      <p:sp>
        <p:nvSpPr>
          <p:cNvPr id="11" name="TextBox 10">
            <a:extLst>
              <a:ext uri="{FF2B5EF4-FFF2-40B4-BE49-F238E27FC236}">
                <a16:creationId xmlns:a16="http://schemas.microsoft.com/office/drawing/2014/main" id="{0FD2E0FA-4B2F-46E2-A39D-0B4548DB5ED6}"/>
              </a:ext>
            </a:extLst>
          </p:cNvPr>
          <p:cNvSpPr txBox="1"/>
          <p:nvPr/>
        </p:nvSpPr>
        <p:spPr>
          <a:xfrm>
            <a:off x="1203866" y="1253476"/>
            <a:ext cx="6189318" cy="1569660"/>
          </a:xfrm>
          <a:prstGeom prst="rect">
            <a:avLst/>
          </a:prstGeom>
          <a:noFill/>
        </p:spPr>
        <p:txBody>
          <a:bodyPr wrap="square" rtlCol="0">
            <a:spAutoFit/>
          </a:bodyPr>
          <a:lstStyle/>
          <a:p>
            <a:r>
              <a:rPr lang="en-ZA" sz="9600" b="1" dirty="0">
                <a:solidFill>
                  <a:schemeClr val="bg1"/>
                </a:solidFill>
                <a:latin typeface="Espresso Dolce" charset="0"/>
                <a:ea typeface="Espresso Dolce" charset="0"/>
                <a:cs typeface="Espresso Dolce" charset="0"/>
              </a:rPr>
              <a:t>Education</a:t>
            </a:r>
            <a:endParaRPr lang="en-US" sz="9600" b="1" baseline="30000" dirty="0">
              <a:solidFill>
                <a:schemeClr val="bg1"/>
              </a:solidFill>
              <a:latin typeface="Espresso Dolce" charset="0"/>
              <a:ea typeface="Espresso Dolce" charset="0"/>
              <a:cs typeface="Espresso Dolce" charset="0"/>
            </a:endParaRPr>
          </a:p>
        </p:txBody>
      </p:sp>
    </p:spTree>
    <p:extLst>
      <p:ext uri="{BB962C8B-B14F-4D97-AF65-F5344CB8AC3E}">
        <p14:creationId xmlns:p14="http://schemas.microsoft.com/office/powerpoint/2010/main" val="21237491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0E96200-3E66-4071-9D1C-9E103ACC4EFF}"/>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691487" y="297712"/>
            <a:ext cx="3240969" cy="6283841"/>
          </a:xfrm>
          <a:prstGeom prst="rect">
            <a:avLst/>
          </a:prstGeom>
        </p:spPr>
      </p:pic>
      <p:sp>
        <p:nvSpPr>
          <p:cNvPr id="2" name="Rectangle 1">
            <a:extLst>
              <a:ext uri="{FF2B5EF4-FFF2-40B4-BE49-F238E27FC236}">
                <a16:creationId xmlns:a16="http://schemas.microsoft.com/office/drawing/2014/main" id="{23F7ED46-BD4D-4F2E-A2B3-A7907C37512B}"/>
              </a:ext>
            </a:extLst>
          </p:cNvPr>
          <p:cNvSpPr/>
          <p:nvPr/>
        </p:nvSpPr>
        <p:spPr>
          <a:xfrm>
            <a:off x="349823" y="297712"/>
            <a:ext cx="8091378" cy="628384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TextBox 7">
            <a:extLst>
              <a:ext uri="{FF2B5EF4-FFF2-40B4-BE49-F238E27FC236}">
                <a16:creationId xmlns:a16="http://schemas.microsoft.com/office/drawing/2014/main" id="{FC1EEABE-8686-4A1E-A3BE-074F4BC0DAF2}"/>
              </a:ext>
            </a:extLst>
          </p:cNvPr>
          <p:cNvSpPr txBox="1"/>
          <p:nvPr/>
        </p:nvSpPr>
        <p:spPr>
          <a:xfrm>
            <a:off x="463864" y="608101"/>
            <a:ext cx="7784904" cy="5124480"/>
          </a:xfrm>
          <a:prstGeom prst="rect">
            <a:avLst/>
          </a:prstGeom>
          <a:noFill/>
        </p:spPr>
        <p:txBody>
          <a:bodyPr wrap="square" rtlCol="0">
            <a:spAutoFit/>
          </a:bodyPr>
          <a:lstStyle/>
          <a:p>
            <a:pPr fontAlgn="base"/>
            <a:r>
              <a:rPr lang="en-ZA" sz="2400" b="1" dirty="0">
                <a:solidFill>
                  <a:schemeClr val="bg1"/>
                </a:solidFill>
                <a:latin typeface="Century Gothic" panose="020B0502020202020204" pitchFamily="34" charset="0"/>
              </a:rPr>
              <a:t>Boo-Yah! has secured an exclusive partnership and will be the Africa representative for </a:t>
            </a:r>
          </a:p>
          <a:p>
            <a:pPr fontAlgn="base"/>
            <a:r>
              <a:rPr lang="en-ZA" sz="2400" b="1" dirty="0">
                <a:solidFill>
                  <a:schemeClr val="bg1"/>
                </a:solidFill>
                <a:latin typeface="Century Gothic" panose="020B0502020202020204" pitchFamily="34" charset="0"/>
              </a:rPr>
              <a:t> </a:t>
            </a:r>
            <a:r>
              <a:rPr lang="en-ZA" sz="2400" b="1" dirty="0">
                <a:solidFill>
                  <a:srgbClr val="009193"/>
                </a:solidFill>
                <a:highlight>
                  <a:srgbClr val="C0C0C0"/>
                </a:highlight>
                <a:latin typeface="Century Gothic" panose="020B0502020202020204" pitchFamily="34" charset="0"/>
              </a:rPr>
              <a:t>The Best of Global Digital Marketing </a:t>
            </a:r>
          </a:p>
          <a:p>
            <a:pPr fontAlgn="base"/>
            <a:br>
              <a:rPr lang="en-ZA" sz="1600" b="1" dirty="0">
                <a:solidFill>
                  <a:schemeClr val="bg1"/>
                </a:solidFill>
                <a:latin typeface="Century Gothic" panose="020B0502020202020204" pitchFamily="34" charset="0"/>
              </a:rPr>
            </a:br>
            <a:endParaRPr lang="en-ZA" sz="1600" b="1" dirty="0">
              <a:solidFill>
                <a:schemeClr val="bg1"/>
              </a:solidFill>
              <a:latin typeface="Century Gothic" panose="020B0502020202020204" pitchFamily="34" charset="0"/>
            </a:endParaRPr>
          </a:p>
          <a:p>
            <a:pPr fontAlgn="base"/>
            <a:r>
              <a:rPr lang="en-ZA" dirty="0">
                <a:solidFill>
                  <a:schemeClr val="bg1"/>
                </a:solidFill>
                <a:latin typeface="Century Gothic" panose="020B0502020202020204" pitchFamily="34" charset="0"/>
              </a:rPr>
              <a:t>Best Marketing International is one of the leading and most successful producers of workshops and in-house trainings on digital marketing in Europe. The multinational team, consisting of world-known marketing gurus, visits every year 10-15 different countries sharing their insights and experiences on digital marketing campaigns. Seth Godin, Martin Lindstrom, Mark </a:t>
            </a:r>
            <a:r>
              <a:rPr lang="en-ZA" dirty="0" err="1">
                <a:solidFill>
                  <a:schemeClr val="bg1"/>
                </a:solidFill>
                <a:latin typeface="Century Gothic" panose="020B0502020202020204" pitchFamily="34" charset="0"/>
              </a:rPr>
              <a:t>Tungate</a:t>
            </a:r>
            <a:r>
              <a:rPr lang="en-ZA" dirty="0">
                <a:solidFill>
                  <a:schemeClr val="bg1"/>
                </a:solidFill>
                <a:latin typeface="Century Gothic" panose="020B0502020202020204" pitchFamily="34" charset="0"/>
              </a:rPr>
              <a:t> and Mike Berry are just few names we work with.</a:t>
            </a:r>
          </a:p>
          <a:p>
            <a:pPr fontAlgn="base"/>
            <a:endParaRPr lang="en-ZA" sz="2500" b="1" dirty="0">
              <a:solidFill>
                <a:schemeClr val="bg1"/>
              </a:solidFill>
              <a:latin typeface="Century Gothic" panose="020B0502020202020204" pitchFamily="34" charset="0"/>
              <a:ea typeface="Century Gothic" charset="0"/>
              <a:cs typeface="Century Gothic" charset="0"/>
            </a:endParaRPr>
          </a:p>
          <a:p>
            <a:pPr fontAlgn="base"/>
            <a:r>
              <a:rPr lang="en-ZA" dirty="0">
                <a:solidFill>
                  <a:schemeClr val="bg1"/>
                </a:solidFill>
                <a:latin typeface="Century Gothic" panose="020B0502020202020204" pitchFamily="34" charset="0"/>
              </a:rPr>
              <a:t>Established in 2003, Best Marketing International has grown to a well-known name in digital marketing conference and training field. We have organized over 100 marketing conferences in more than 30 countries all over the world.</a:t>
            </a:r>
            <a:endParaRPr lang="en-US" sz="2500" b="1" dirty="0">
              <a:solidFill>
                <a:schemeClr val="bg1"/>
              </a:solidFill>
              <a:latin typeface="Century Gothic" panose="020B0502020202020204" pitchFamily="34" charset="0"/>
              <a:ea typeface="Century Gothic" charset="0"/>
              <a:cs typeface="Century Gothic" charset="0"/>
            </a:endParaRPr>
          </a:p>
        </p:txBody>
      </p:sp>
      <p:pic>
        <p:nvPicPr>
          <p:cNvPr id="9" name="Picture 8" descr="A mask with a hat on his head&#10;&#10;Description generated with very high confidence">
            <a:extLst>
              <a:ext uri="{FF2B5EF4-FFF2-40B4-BE49-F238E27FC236}">
                <a16:creationId xmlns:a16="http://schemas.microsoft.com/office/drawing/2014/main" id="{13A1B93B-99D9-9E43-9123-2C5D2C47F33E}"/>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883920" y="747010"/>
            <a:ext cx="2800080" cy="5120390"/>
          </a:xfrm>
          <a:prstGeom prst="rect">
            <a:avLst/>
          </a:prstGeom>
        </p:spPr>
      </p:pic>
      <p:pic>
        <p:nvPicPr>
          <p:cNvPr id="10" name="Picture 9">
            <a:extLst>
              <a:ext uri="{FF2B5EF4-FFF2-40B4-BE49-F238E27FC236}">
                <a16:creationId xmlns:a16="http://schemas.microsoft.com/office/drawing/2014/main" id="{575CE55A-5BAA-4382-8044-260F437C4A0B}"/>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765133" y="5335046"/>
            <a:ext cx="1487962" cy="1416630"/>
          </a:xfrm>
          <a:prstGeom prst="rect">
            <a:avLst/>
          </a:prstGeom>
        </p:spPr>
      </p:pic>
    </p:spTree>
    <p:extLst>
      <p:ext uri="{BB962C8B-B14F-4D97-AF65-F5344CB8AC3E}">
        <p14:creationId xmlns:p14="http://schemas.microsoft.com/office/powerpoint/2010/main" val="237835823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0091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solidFill>
                <a:srgbClr val="1C1C1C"/>
              </a:solidFill>
            </a:endParaRPr>
          </a:p>
        </p:txBody>
      </p:sp>
      <p:sp>
        <p:nvSpPr>
          <p:cNvPr id="3" name="Rectangle 2"/>
          <p:cNvSpPr/>
          <p:nvPr/>
        </p:nvSpPr>
        <p:spPr>
          <a:xfrm>
            <a:off x="713641" y="1995206"/>
            <a:ext cx="10764715" cy="3477875"/>
          </a:xfrm>
          <a:prstGeom prst="rect">
            <a:avLst/>
          </a:prstGeom>
        </p:spPr>
        <p:txBody>
          <a:bodyPr wrap="square">
            <a:spAutoFit/>
          </a:bodyPr>
          <a:lstStyle/>
          <a:p>
            <a:pPr fontAlgn="base"/>
            <a:r>
              <a:rPr lang="en-US" sz="2000" dirty="0">
                <a:solidFill>
                  <a:schemeClr val="bg1"/>
                </a:solidFill>
                <a:latin typeface="Century Gothic" charset="0"/>
                <a:ea typeface="Century Gothic" charset="0"/>
                <a:cs typeface="Century Gothic" charset="0"/>
              </a:rPr>
              <a:t>Digital marketing case studies with excellent business results and in-depth analysis of why these campaigns were successful.</a:t>
            </a:r>
          </a:p>
          <a:p>
            <a:pPr fontAlgn="base"/>
            <a:endParaRPr lang="en-US" sz="2000" dirty="0">
              <a:solidFill>
                <a:schemeClr val="bg1"/>
              </a:solidFill>
              <a:latin typeface="Century Gothic" charset="0"/>
              <a:ea typeface="Century Gothic" charset="0"/>
              <a:cs typeface="Century Gothic" charset="0"/>
            </a:endParaRPr>
          </a:p>
          <a:p>
            <a:pPr fontAlgn="base"/>
            <a:r>
              <a:rPr lang="en-US" sz="2000" dirty="0">
                <a:solidFill>
                  <a:schemeClr val="bg1"/>
                </a:solidFill>
                <a:latin typeface="Century Gothic" charset="0"/>
                <a:ea typeface="Century Gothic" charset="0"/>
                <a:cs typeface="Century Gothic" charset="0"/>
              </a:rPr>
              <a:t>The case studies are assembled experienced reporters and researchers who collects the information.   All case studies are covered in depth, with examples of creative work, interviews with clients and/or their agencies.</a:t>
            </a:r>
          </a:p>
          <a:p>
            <a:pPr fontAlgn="base"/>
            <a:endParaRPr lang="en-US" sz="2000" dirty="0">
              <a:solidFill>
                <a:schemeClr val="bg1"/>
              </a:solidFill>
              <a:latin typeface="Century Gothic" charset="0"/>
              <a:ea typeface="Century Gothic" charset="0"/>
              <a:cs typeface="Century Gothic" charset="0"/>
            </a:endParaRPr>
          </a:p>
          <a:p>
            <a:pPr fontAlgn="base"/>
            <a:r>
              <a:rPr lang="en-US" sz="2000" dirty="0">
                <a:solidFill>
                  <a:schemeClr val="bg1"/>
                </a:solidFill>
                <a:latin typeface="Century Gothic" charset="0"/>
                <a:ea typeface="Century Gothic" charset="0"/>
                <a:cs typeface="Century Gothic" charset="0"/>
              </a:rPr>
              <a:t>The main lessons from each award-winning case study are summarized. The company will get their daily dose of  inspiration and new ideas to take their digital marketing to the next level.</a:t>
            </a:r>
          </a:p>
          <a:p>
            <a:pPr fontAlgn="base"/>
            <a:endParaRPr lang="en-US" sz="2000" dirty="0">
              <a:solidFill>
                <a:schemeClr val="bg1"/>
              </a:solidFill>
              <a:latin typeface="Century Gothic" charset="0"/>
              <a:ea typeface="Century Gothic" charset="0"/>
              <a:cs typeface="Century Gothic" charset="0"/>
            </a:endParaRPr>
          </a:p>
        </p:txBody>
      </p:sp>
      <p:pic>
        <p:nvPicPr>
          <p:cNvPr id="6" name="Picture 5"/>
          <p:cNvPicPr>
            <a:picLocks noChangeAspect="1"/>
          </p:cNvPicPr>
          <p:nvPr/>
        </p:nvPicPr>
        <p:blipFill>
          <a:blip r:embed="rId3"/>
          <a:stretch>
            <a:fillRect/>
          </a:stretch>
        </p:blipFill>
        <p:spPr>
          <a:xfrm>
            <a:off x="3047999" y="149360"/>
            <a:ext cx="6096000" cy="1270000"/>
          </a:xfrm>
          <a:prstGeom prst="rect">
            <a:avLst/>
          </a:prstGeom>
        </p:spPr>
      </p:pic>
      <p:pic>
        <p:nvPicPr>
          <p:cNvPr id="5" name="Picture 4">
            <a:extLst>
              <a:ext uri="{FF2B5EF4-FFF2-40B4-BE49-F238E27FC236}">
                <a16:creationId xmlns:a16="http://schemas.microsoft.com/office/drawing/2014/main" id="{982B862F-88D2-4D7F-A25F-11C0F2216F5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920045" y="5783212"/>
            <a:ext cx="993943" cy="946294"/>
          </a:xfrm>
          <a:prstGeom prst="rect">
            <a:avLst/>
          </a:prstGeom>
        </p:spPr>
      </p:pic>
    </p:spTree>
    <p:extLst>
      <p:ext uri="{BB962C8B-B14F-4D97-AF65-F5344CB8AC3E}">
        <p14:creationId xmlns:p14="http://schemas.microsoft.com/office/powerpoint/2010/main" val="231522315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1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1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dissolve">
                                      <p:cBhvr>
                                        <p:cTn id="17" dur="1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0091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solidFill>
                <a:srgbClr val="1C1C1C"/>
              </a:solidFill>
            </a:endParaRPr>
          </a:p>
        </p:txBody>
      </p:sp>
      <p:sp>
        <p:nvSpPr>
          <p:cNvPr id="3" name="Rectangle 2"/>
          <p:cNvSpPr/>
          <p:nvPr/>
        </p:nvSpPr>
        <p:spPr>
          <a:xfrm>
            <a:off x="139006" y="1997560"/>
            <a:ext cx="11913987" cy="4093428"/>
          </a:xfrm>
          <a:prstGeom prst="rect">
            <a:avLst/>
          </a:prstGeom>
        </p:spPr>
        <p:txBody>
          <a:bodyPr wrap="square">
            <a:spAutoFit/>
          </a:bodyPr>
          <a:lstStyle/>
          <a:p>
            <a:pPr fontAlgn="base"/>
            <a:r>
              <a:rPr lang="en-US" sz="2000" dirty="0">
                <a:solidFill>
                  <a:schemeClr val="bg1"/>
                </a:solidFill>
                <a:latin typeface="Century Gothic" charset="0"/>
                <a:ea typeface="Century Gothic" charset="0"/>
                <a:cs typeface="Century Gothic" charset="0"/>
              </a:rPr>
              <a:t>Every masterclass is created around the needs of the client.   When we build these masterclasses we do a diagnosis  to have an in-depth understanding of all the challenges marketers and agencies deal with in their environment.</a:t>
            </a:r>
          </a:p>
          <a:p>
            <a:pPr fontAlgn="base"/>
            <a:endParaRPr lang="en-US" sz="2000" dirty="0">
              <a:solidFill>
                <a:schemeClr val="bg1"/>
              </a:solidFill>
              <a:latin typeface="Century Gothic" charset="0"/>
              <a:ea typeface="Century Gothic" charset="0"/>
              <a:cs typeface="Century Gothic" charset="0"/>
            </a:endParaRPr>
          </a:p>
          <a:p>
            <a:pPr fontAlgn="base"/>
            <a:r>
              <a:rPr lang="en-US" sz="2000" dirty="0">
                <a:solidFill>
                  <a:schemeClr val="bg1"/>
                </a:solidFill>
                <a:latin typeface="Century Gothic" charset="0"/>
                <a:ea typeface="Century Gothic" charset="0"/>
                <a:cs typeface="Century Gothic" charset="0"/>
              </a:rPr>
              <a:t>We then build a unique masterclass of </a:t>
            </a:r>
            <a:r>
              <a:rPr lang="en-US" sz="2000" b="1" dirty="0">
                <a:solidFill>
                  <a:schemeClr val="bg1"/>
                </a:solidFill>
                <a:latin typeface="Century Gothic" charset="0"/>
                <a:ea typeface="Century Gothic" charset="0"/>
                <a:cs typeface="Century Gothic" charset="0"/>
              </a:rPr>
              <a:t>20 recent case studies </a:t>
            </a:r>
            <a:r>
              <a:rPr lang="en-US" sz="2000" dirty="0">
                <a:solidFill>
                  <a:schemeClr val="bg1"/>
                </a:solidFill>
                <a:latin typeface="Century Gothic" charset="0"/>
                <a:ea typeface="Century Gothic" charset="0"/>
                <a:cs typeface="Century Gothic" charset="0"/>
              </a:rPr>
              <a:t>with the following:</a:t>
            </a:r>
          </a:p>
          <a:p>
            <a:pPr marL="342900" indent="-342900" fontAlgn="base">
              <a:buFont typeface="Arial" charset="0"/>
              <a:buChar char="•"/>
            </a:pPr>
            <a:r>
              <a:rPr lang="en-US" sz="2000" dirty="0">
                <a:solidFill>
                  <a:schemeClr val="bg1"/>
                </a:solidFill>
                <a:latin typeface="Century Gothic" charset="0"/>
                <a:ea typeface="Century Gothic" charset="0"/>
                <a:cs typeface="Century Gothic" charset="0"/>
              </a:rPr>
              <a:t>Case Film</a:t>
            </a:r>
          </a:p>
          <a:p>
            <a:pPr marL="342900" indent="-342900" fontAlgn="base">
              <a:buFont typeface="Arial" charset="0"/>
              <a:buChar char="•"/>
            </a:pPr>
            <a:r>
              <a:rPr lang="en-US" sz="2000" dirty="0">
                <a:solidFill>
                  <a:schemeClr val="bg1"/>
                </a:solidFill>
                <a:latin typeface="Century Gothic" charset="0"/>
                <a:ea typeface="Century Gothic" charset="0"/>
                <a:cs typeface="Century Gothic" charset="0"/>
              </a:rPr>
              <a:t>All background information</a:t>
            </a:r>
          </a:p>
          <a:p>
            <a:pPr marL="342900" indent="-342900" fontAlgn="base">
              <a:buFont typeface="Arial" charset="0"/>
              <a:buChar char="•"/>
            </a:pPr>
            <a:r>
              <a:rPr lang="en-US" sz="2000" dirty="0">
                <a:solidFill>
                  <a:schemeClr val="bg1"/>
                </a:solidFill>
                <a:latin typeface="Century Gothic" charset="0"/>
                <a:ea typeface="Century Gothic" charset="0"/>
                <a:cs typeface="Century Gothic" charset="0"/>
              </a:rPr>
              <a:t>Frame work</a:t>
            </a:r>
          </a:p>
          <a:p>
            <a:pPr marL="342900" indent="-342900" fontAlgn="base">
              <a:buFont typeface="Arial" charset="0"/>
              <a:buChar char="•"/>
            </a:pPr>
            <a:r>
              <a:rPr lang="en-US" sz="2000" dirty="0">
                <a:solidFill>
                  <a:schemeClr val="bg1"/>
                </a:solidFill>
                <a:latin typeface="Century Gothic" charset="0"/>
                <a:ea typeface="Century Gothic" charset="0"/>
                <a:cs typeface="Century Gothic" charset="0"/>
              </a:rPr>
              <a:t>Analysis </a:t>
            </a:r>
          </a:p>
          <a:p>
            <a:pPr marL="342900" indent="-342900" fontAlgn="base">
              <a:buFont typeface="Arial" charset="0"/>
              <a:buChar char="•"/>
            </a:pPr>
            <a:r>
              <a:rPr lang="en-US" sz="2000" dirty="0">
                <a:solidFill>
                  <a:schemeClr val="bg1"/>
                </a:solidFill>
                <a:latin typeface="Century Gothic" charset="0"/>
                <a:ea typeface="Century Gothic" charset="0"/>
                <a:cs typeface="Century Gothic" charset="0"/>
              </a:rPr>
              <a:t>Reporting  </a:t>
            </a:r>
          </a:p>
          <a:p>
            <a:pPr marL="342900" indent="-342900" fontAlgn="base">
              <a:buFont typeface="Arial" charset="0"/>
              <a:buChar char="•"/>
            </a:pPr>
            <a:endParaRPr lang="en-US" sz="2000" dirty="0">
              <a:solidFill>
                <a:schemeClr val="bg1"/>
              </a:solidFill>
              <a:latin typeface="Century Gothic" charset="0"/>
              <a:ea typeface="Century Gothic" charset="0"/>
              <a:cs typeface="Century Gothic" charset="0"/>
            </a:endParaRPr>
          </a:p>
          <a:p>
            <a:pPr fontAlgn="base"/>
            <a:r>
              <a:rPr lang="en-US" sz="2000" dirty="0">
                <a:solidFill>
                  <a:schemeClr val="bg1"/>
                </a:solidFill>
                <a:latin typeface="Century Gothic" charset="0"/>
                <a:ea typeface="Century Gothic" charset="0"/>
                <a:cs typeface="Century Gothic" charset="0"/>
              </a:rPr>
              <a:t>These masterclasses are inspirational and colorful and we guarantee that the business will walk away with at least one Idea they can immediately implement.</a:t>
            </a:r>
          </a:p>
        </p:txBody>
      </p:sp>
      <p:pic>
        <p:nvPicPr>
          <p:cNvPr id="5" name="Picture 4">
            <a:extLst>
              <a:ext uri="{FF2B5EF4-FFF2-40B4-BE49-F238E27FC236}">
                <a16:creationId xmlns:a16="http://schemas.microsoft.com/office/drawing/2014/main" id="{982B862F-88D2-4D7F-A25F-11C0F2216F5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920045" y="5783212"/>
            <a:ext cx="993943" cy="946294"/>
          </a:xfrm>
          <a:prstGeom prst="rect">
            <a:avLst/>
          </a:prstGeom>
        </p:spPr>
      </p:pic>
      <p:sp>
        <p:nvSpPr>
          <p:cNvPr id="8" name="Title 1"/>
          <p:cNvSpPr txBox="1">
            <a:spLocks/>
          </p:cNvSpPr>
          <p:nvPr/>
        </p:nvSpPr>
        <p:spPr>
          <a:xfrm>
            <a:off x="0" y="127386"/>
            <a:ext cx="12192000" cy="846987"/>
          </a:xfrm>
          <a:prstGeom prst="rect">
            <a:avLst/>
          </a:prstGeom>
        </p:spPr>
        <p:txBody>
          <a:bodyPr>
            <a:noAutofit/>
          </a:bodyPr>
          <a:lstStyle>
            <a:lvl1pPr algn="l" defTabSz="914400" rtl="0" eaLnBrk="1" latinLnBrk="0" hangingPunct="1">
              <a:lnSpc>
                <a:spcPct val="90000"/>
              </a:lnSpc>
              <a:spcBef>
                <a:spcPct val="0"/>
              </a:spcBef>
              <a:buNone/>
              <a:defRPr sz="4000" kern="1200">
                <a:solidFill>
                  <a:schemeClr val="tx1"/>
                </a:solidFill>
                <a:latin typeface="Espresso Dolce" charset="0"/>
                <a:ea typeface="Espresso Dolce" charset="0"/>
                <a:cs typeface="Espresso Dolce" charset="0"/>
              </a:defRPr>
            </a:lvl1pPr>
          </a:lstStyle>
          <a:p>
            <a:pPr algn="ctr"/>
            <a:r>
              <a:rPr lang="en-US" sz="6000" b="1" dirty="0">
                <a:solidFill>
                  <a:schemeClr val="bg1"/>
                </a:solidFill>
              </a:rPr>
              <a:t>Bespoke Masterclasses of </a:t>
            </a:r>
          </a:p>
          <a:p>
            <a:pPr algn="ctr"/>
            <a:r>
              <a:rPr lang="en-US" sz="6000" b="1" dirty="0">
                <a:solidFill>
                  <a:schemeClr val="bg1"/>
                </a:solidFill>
              </a:rPr>
              <a:t>global case studies</a:t>
            </a:r>
          </a:p>
        </p:txBody>
      </p:sp>
      <p:pic>
        <p:nvPicPr>
          <p:cNvPr id="9" name="Picture 8"/>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909310" y="6149798"/>
            <a:ext cx="2762456" cy="575512"/>
          </a:xfrm>
          <a:prstGeom prst="rect">
            <a:avLst/>
          </a:prstGeom>
        </p:spPr>
      </p:pic>
    </p:spTree>
    <p:extLst>
      <p:ext uri="{BB962C8B-B14F-4D97-AF65-F5344CB8AC3E}">
        <p14:creationId xmlns:p14="http://schemas.microsoft.com/office/powerpoint/2010/main" val="317495781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2396" y="295194"/>
            <a:ext cx="6914886" cy="1325563"/>
          </a:xfrm>
        </p:spPr>
        <p:txBody>
          <a:bodyPr>
            <a:noAutofit/>
          </a:bodyPr>
          <a:lstStyle/>
          <a:p>
            <a:r>
              <a:rPr lang="en-US" sz="6000" b="1" dirty="0">
                <a:latin typeface="Espresso Dolce" charset="0"/>
                <a:ea typeface="Espresso Dolce" charset="0"/>
                <a:cs typeface="Espresso Dolce" charset="0"/>
              </a:rPr>
              <a:t>About Founder</a:t>
            </a:r>
            <a:br>
              <a:rPr lang="en-US" sz="6000" b="1" dirty="0">
                <a:latin typeface="Espresso Dolce" charset="0"/>
                <a:ea typeface="Espresso Dolce" charset="0"/>
                <a:cs typeface="Espresso Dolce" charset="0"/>
              </a:rPr>
            </a:br>
            <a:r>
              <a:rPr lang="en-US" sz="6000" b="1" dirty="0">
                <a:solidFill>
                  <a:srgbClr val="DF4D28"/>
                </a:solidFill>
                <a:latin typeface="Espresso Dolce" charset="0"/>
                <a:ea typeface="Espresso Dolce" charset="0"/>
                <a:cs typeface="Espresso Dolce" charset="0"/>
              </a:rPr>
              <a:t>Hando </a:t>
            </a:r>
            <a:r>
              <a:rPr lang="en-US" sz="6000" b="1" dirty="0" err="1">
                <a:solidFill>
                  <a:srgbClr val="DF4D28"/>
                </a:solidFill>
                <a:latin typeface="Espresso Dolce" charset="0"/>
                <a:ea typeface="Espresso Dolce" charset="0"/>
                <a:cs typeface="Espresso Dolce" charset="0"/>
              </a:rPr>
              <a:t>Sinisalu</a:t>
            </a:r>
            <a:endParaRPr lang="en-US" sz="6000" b="1" dirty="0">
              <a:solidFill>
                <a:srgbClr val="DF4D28"/>
              </a:solidFill>
              <a:latin typeface="Espresso Dolce" charset="0"/>
              <a:ea typeface="Espresso Dolce" charset="0"/>
              <a:cs typeface="Espresso Dolce" charset="0"/>
            </a:endParaRPr>
          </a:p>
        </p:txBody>
      </p:sp>
      <p:sp>
        <p:nvSpPr>
          <p:cNvPr id="16" name="TextBox 15"/>
          <p:cNvSpPr txBox="1"/>
          <p:nvPr/>
        </p:nvSpPr>
        <p:spPr>
          <a:xfrm>
            <a:off x="561069" y="1750276"/>
            <a:ext cx="6866213" cy="4306493"/>
          </a:xfrm>
          <a:prstGeom prst="rect">
            <a:avLst/>
          </a:prstGeom>
          <a:noFill/>
        </p:spPr>
        <p:txBody>
          <a:bodyPr wrap="square" rtlCol="0" anchor="ctr">
            <a:noAutofit/>
          </a:bodyPr>
          <a:lstStyle>
            <a:defPPr>
              <a:defRPr lang="en-US"/>
            </a:defPPr>
            <a:lvl1pPr algn="ctr">
              <a:lnSpc>
                <a:spcPct val="120000"/>
              </a:lnSpc>
              <a:defRPr sz="1600" b="1">
                <a:solidFill>
                  <a:srgbClr val="FFFFFF"/>
                </a:solidFill>
                <a:latin typeface="Open Sans Semibold" charset="0"/>
                <a:ea typeface="Open Sans Semibold" charset="0"/>
                <a:cs typeface="Open Sans Semibold" charset="0"/>
              </a:defRPr>
            </a:lvl1pPr>
          </a:lstStyle>
          <a:p>
            <a:pPr algn="l"/>
            <a:r>
              <a:rPr lang="en-US" sz="1400" b="0" dirty="0">
                <a:solidFill>
                  <a:schemeClr val="tx1"/>
                </a:solidFill>
                <a:latin typeface="Century Gothic" charset="0"/>
                <a:ea typeface="Century Gothic" charset="0"/>
                <a:cs typeface="Century Gothic" charset="0"/>
              </a:rPr>
              <a:t>Hando </a:t>
            </a:r>
            <a:r>
              <a:rPr lang="en-US" sz="1400" b="0" dirty="0" err="1">
                <a:solidFill>
                  <a:schemeClr val="tx1"/>
                </a:solidFill>
                <a:latin typeface="Century Gothic" charset="0"/>
                <a:ea typeface="Century Gothic" charset="0"/>
                <a:cs typeface="Century Gothic" charset="0"/>
              </a:rPr>
              <a:t>Sinisalu</a:t>
            </a:r>
            <a:r>
              <a:rPr lang="en-US" sz="1400" b="0" dirty="0">
                <a:solidFill>
                  <a:schemeClr val="tx1"/>
                </a:solidFill>
                <a:latin typeface="Century Gothic" charset="0"/>
                <a:ea typeface="Century Gothic" charset="0"/>
                <a:cs typeface="Century Gothic" charset="0"/>
              </a:rPr>
              <a:t> is a marketing journalist, researcher, conference speaker and producer.  He is the founder and CEO of Best Marketing International, the leading marketing conferences producer in Europe.  Hando has produced and managed over 300 conferences in over 30 countries from Tel Aviv to South Korea, from Indonesia to Spain.</a:t>
            </a:r>
          </a:p>
          <a:p>
            <a:pPr algn="l"/>
            <a:endParaRPr lang="en-US" sz="1400" b="0" dirty="0">
              <a:solidFill>
                <a:schemeClr val="tx1"/>
              </a:solidFill>
              <a:latin typeface="Century Gothic" charset="0"/>
              <a:ea typeface="Century Gothic" charset="0"/>
              <a:cs typeface="Century Gothic" charset="0"/>
            </a:endParaRPr>
          </a:p>
          <a:p>
            <a:pPr algn="l"/>
            <a:r>
              <a:rPr lang="en-US" sz="1400" b="0" dirty="0">
                <a:solidFill>
                  <a:schemeClr val="tx1"/>
                </a:solidFill>
                <a:latin typeface="Century Gothic" charset="0"/>
                <a:ea typeface="Century Gothic" charset="0"/>
                <a:cs typeface="Century Gothic" charset="0"/>
              </a:rPr>
              <a:t>He has experience in both content creation and event/business management.  </a:t>
            </a:r>
          </a:p>
          <a:p>
            <a:pPr algn="l"/>
            <a:endParaRPr lang="en-US" sz="1400" b="0" dirty="0">
              <a:solidFill>
                <a:schemeClr val="tx1"/>
              </a:solidFill>
              <a:latin typeface="Century Gothic" charset="0"/>
              <a:ea typeface="Century Gothic" charset="0"/>
              <a:cs typeface="Century Gothic" charset="0"/>
            </a:endParaRPr>
          </a:p>
          <a:p>
            <a:pPr algn="l"/>
            <a:r>
              <a:rPr lang="en-US" sz="1400" b="0" dirty="0">
                <a:solidFill>
                  <a:schemeClr val="tx1"/>
                </a:solidFill>
                <a:latin typeface="Century Gothic" charset="0"/>
                <a:ea typeface="Century Gothic" charset="0"/>
                <a:cs typeface="Century Gothic" charset="0"/>
              </a:rPr>
              <a:t>Hando collects and analyses digital marketing case studies.  He is the producer of the Best of Global Digital Marketing Show and writes regularly for the marketing portals in Estonia, Malaysia, Turkey, Poland and Indonesia.  He is also an official representative of Cannes Lions Festival in Estonia and has helped American Marketing Association to establish Effie Awards programs in Croatia, China and Ukraine.  Hando has an MA degree in Communications from Ohio University(USA).  </a:t>
            </a:r>
          </a:p>
        </p:txBody>
      </p:sp>
      <p:pic>
        <p:nvPicPr>
          <p:cNvPr id="19" name="Picture 18">
            <a:extLst>
              <a:ext uri="{FF2B5EF4-FFF2-40B4-BE49-F238E27FC236}">
                <a16:creationId xmlns:a16="http://schemas.microsoft.com/office/drawing/2014/main" id="{982B862F-88D2-4D7F-A25F-11C0F2216F5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461377" y="5348454"/>
            <a:ext cx="1487962" cy="1416630"/>
          </a:xfrm>
          <a:prstGeom prst="rect">
            <a:avLst/>
          </a:prstGeom>
        </p:spPr>
      </p:pic>
      <p:pic>
        <p:nvPicPr>
          <p:cNvPr id="3" name="Picture 2"/>
          <p:cNvPicPr>
            <a:picLocks noChangeAspect="1"/>
          </p:cNvPicPr>
          <p:nvPr/>
        </p:nvPicPr>
        <p:blipFill>
          <a:blip r:embed="rId3"/>
          <a:stretch>
            <a:fillRect/>
          </a:stretch>
        </p:blipFill>
        <p:spPr>
          <a:xfrm>
            <a:off x="7427282" y="-25770"/>
            <a:ext cx="4764718" cy="4764718"/>
          </a:xfrm>
          <a:prstGeom prst="rect">
            <a:avLst/>
          </a:prstGeom>
        </p:spPr>
      </p:pic>
      <p:pic>
        <p:nvPicPr>
          <p:cNvPr id="8" name="Picture 7"/>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0" y="6315807"/>
            <a:ext cx="2602523" cy="542193"/>
          </a:xfrm>
          <a:prstGeom prst="rect">
            <a:avLst/>
          </a:prstGeom>
        </p:spPr>
      </p:pic>
    </p:spTree>
    <p:extLst>
      <p:ext uri="{BB962C8B-B14F-4D97-AF65-F5344CB8AC3E}">
        <p14:creationId xmlns:p14="http://schemas.microsoft.com/office/powerpoint/2010/main" val="17245200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61BCFF-6372-455F-BB8C-6B61B9544E88}"/>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04887" y="492551"/>
            <a:ext cx="10982227" cy="5872899"/>
          </a:xfrm>
          <a:prstGeom prst="rect">
            <a:avLst/>
          </a:prstGeom>
        </p:spPr>
      </p:pic>
      <p:pic>
        <p:nvPicPr>
          <p:cNvPr id="8" name="Picture 7" descr="A hot dog&#10;&#10;Description generated with high confidence">
            <a:extLst>
              <a:ext uri="{FF2B5EF4-FFF2-40B4-BE49-F238E27FC236}">
                <a16:creationId xmlns:a16="http://schemas.microsoft.com/office/drawing/2014/main" id="{CCEB0CA3-4FD9-4BA8-82BC-098D368BE039}"/>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r="-1"/>
          <a:stretch/>
        </p:blipFill>
        <p:spPr>
          <a:xfrm>
            <a:off x="0" y="24372"/>
            <a:ext cx="6998677" cy="6809255"/>
          </a:xfrm>
          <a:prstGeom prst="flowChartConnector">
            <a:avLst/>
          </a:prstGeom>
        </p:spPr>
      </p:pic>
      <p:pic>
        <p:nvPicPr>
          <p:cNvPr id="7" name="Picture 6">
            <a:extLst>
              <a:ext uri="{FF2B5EF4-FFF2-40B4-BE49-F238E27FC236}">
                <a16:creationId xmlns:a16="http://schemas.microsoft.com/office/drawing/2014/main" id="{88F407AD-3D97-456A-916A-6CCD8B048A3A}"/>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284264" y="5275112"/>
            <a:ext cx="1520338" cy="1447454"/>
          </a:xfrm>
          <a:prstGeom prst="rect">
            <a:avLst/>
          </a:prstGeom>
        </p:spPr>
      </p:pic>
      <p:sp>
        <p:nvSpPr>
          <p:cNvPr id="10" name="TextBox 9">
            <a:extLst>
              <a:ext uri="{FF2B5EF4-FFF2-40B4-BE49-F238E27FC236}">
                <a16:creationId xmlns:a16="http://schemas.microsoft.com/office/drawing/2014/main" id="{0FD2E0FA-4B2F-46E2-A39D-0B4548DB5ED6}"/>
              </a:ext>
            </a:extLst>
          </p:cNvPr>
          <p:cNvSpPr txBox="1"/>
          <p:nvPr/>
        </p:nvSpPr>
        <p:spPr>
          <a:xfrm>
            <a:off x="387399" y="3428999"/>
            <a:ext cx="7349832" cy="1569660"/>
          </a:xfrm>
          <a:prstGeom prst="rect">
            <a:avLst/>
          </a:prstGeom>
          <a:noFill/>
        </p:spPr>
        <p:txBody>
          <a:bodyPr wrap="square" rtlCol="0">
            <a:spAutoFit/>
          </a:bodyPr>
          <a:lstStyle/>
          <a:p>
            <a:r>
              <a:rPr lang="en-ZA" sz="4800" b="1" dirty="0">
                <a:solidFill>
                  <a:schemeClr val="bg1"/>
                </a:solidFill>
                <a:latin typeface="Century Gothic" panose="020B0502020202020204" pitchFamily="34" charset="0"/>
              </a:rPr>
              <a:t>Boo-Yah</a:t>
            </a:r>
            <a:r>
              <a:rPr lang="en-ZA" sz="4800" b="1">
                <a:solidFill>
                  <a:schemeClr val="bg1"/>
                </a:solidFill>
                <a:latin typeface="Century Gothic" panose="020B0502020202020204" pitchFamily="34" charset="0"/>
              </a:rPr>
              <a:t>! </a:t>
            </a:r>
            <a:r>
              <a:rPr lang="en-ZA" sz="4800" b="1" dirty="0">
                <a:solidFill>
                  <a:schemeClr val="bg1"/>
                </a:solidFill>
                <a:latin typeface="Century Gothic" panose="020B0502020202020204" pitchFamily="34" charset="0"/>
              </a:rPr>
              <a:t>Innovation Masterclasses </a:t>
            </a:r>
            <a:endParaRPr lang="en-US" sz="4800" b="1" baseline="30000" dirty="0">
              <a:solidFill>
                <a:schemeClr val="bg1"/>
              </a:solidFill>
              <a:latin typeface="Century Gothic" charset="0"/>
              <a:ea typeface="Century Gothic" charset="0"/>
              <a:cs typeface="Century Gothic" charset="0"/>
            </a:endParaRPr>
          </a:p>
        </p:txBody>
      </p:sp>
      <p:pic>
        <p:nvPicPr>
          <p:cNvPr id="6" name="Picture 5"/>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7533861" y="6440956"/>
            <a:ext cx="2743234" cy="278544"/>
          </a:xfrm>
          <a:prstGeom prst="rect">
            <a:avLst/>
          </a:prstGeom>
        </p:spPr>
      </p:pic>
      <p:sp>
        <p:nvSpPr>
          <p:cNvPr id="9" name="TextBox 8">
            <a:extLst>
              <a:ext uri="{FF2B5EF4-FFF2-40B4-BE49-F238E27FC236}">
                <a16:creationId xmlns:a16="http://schemas.microsoft.com/office/drawing/2014/main" id="{0FD2E0FA-4B2F-46E2-A39D-0B4548DB5ED6}"/>
              </a:ext>
            </a:extLst>
          </p:cNvPr>
          <p:cNvSpPr txBox="1"/>
          <p:nvPr/>
        </p:nvSpPr>
        <p:spPr>
          <a:xfrm>
            <a:off x="918103" y="1502223"/>
            <a:ext cx="6189318" cy="1569660"/>
          </a:xfrm>
          <a:prstGeom prst="rect">
            <a:avLst/>
          </a:prstGeom>
          <a:noFill/>
        </p:spPr>
        <p:txBody>
          <a:bodyPr wrap="square" rtlCol="0">
            <a:spAutoFit/>
          </a:bodyPr>
          <a:lstStyle/>
          <a:p>
            <a:r>
              <a:rPr lang="en-ZA" sz="9600" b="1" dirty="0">
                <a:solidFill>
                  <a:schemeClr val="bg1"/>
                </a:solidFill>
                <a:latin typeface="Espresso Dolce" charset="0"/>
                <a:ea typeface="Espresso Dolce" charset="0"/>
                <a:cs typeface="Espresso Dolce" charset="0"/>
              </a:rPr>
              <a:t>Education</a:t>
            </a:r>
            <a:endParaRPr lang="en-US" sz="9600" b="1" baseline="30000" dirty="0">
              <a:solidFill>
                <a:schemeClr val="bg1"/>
              </a:solidFill>
              <a:latin typeface="Espresso Dolce" charset="0"/>
              <a:ea typeface="Espresso Dolce" charset="0"/>
              <a:cs typeface="Espresso Dolce" charset="0"/>
            </a:endParaRPr>
          </a:p>
        </p:txBody>
      </p:sp>
    </p:spTree>
    <p:extLst>
      <p:ext uri="{BB962C8B-B14F-4D97-AF65-F5344CB8AC3E}">
        <p14:creationId xmlns:p14="http://schemas.microsoft.com/office/powerpoint/2010/main" val="105131796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81354" y="1451794"/>
            <a:ext cx="10745784" cy="5352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FFFFFF"/>
                </a:solidFill>
                <a:latin typeface="Century Gothic" charset="0"/>
                <a:ea typeface="Century Gothic" charset="0"/>
                <a:cs typeface="Century Gothic" charset="0"/>
              </a:rPr>
              <a:t>Don’t Copy! But DO Simulate, Innovate, Elevate</a:t>
            </a:r>
          </a:p>
        </p:txBody>
      </p:sp>
      <p:sp>
        <p:nvSpPr>
          <p:cNvPr id="18" name="Rectangle 17"/>
          <p:cNvSpPr/>
          <p:nvPr/>
        </p:nvSpPr>
        <p:spPr>
          <a:xfrm>
            <a:off x="2138871" y="207119"/>
            <a:ext cx="7377341" cy="1015663"/>
          </a:xfrm>
          <a:prstGeom prst="rect">
            <a:avLst/>
          </a:prstGeom>
        </p:spPr>
        <p:txBody>
          <a:bodyPr wrap="none">
            <a:spAutoFit/>
          </a:bodyPr>
          <a:lstStyle/>
          <a:p>
            <a:pPr algn="ctr"/>
            <a:r>
              <a:rPr lang="en-ZA" sz="6000" b="1" dirty="0">
                <a:solidFill>
                  <a:srgbClr val="009193"/>
                </a:solidFill>
                <a:latin typeface="Espresso Dolce" charset="0"/>
                <a:ea typeface="Espresso Dolce" charset="0"/>
                <a:cs typeface="Espresso Dolce" charset="0"/>
              </a:rPr>
              <a:t>Boo-Yah! Masterclasses</a:t>
            </a:r>
          </a:p>
        </p:txBody>
      </p:sp>
      <p:pic>
        <p:nvPicPr>
          <p:cNvPr id="24" name="Picture 23">
            <a:extLst>
              <a:ext uri="{FF2B5EF4-FFF2-40B4-BE49-F238E27FC236}">
                <a16:creationId xmlns:a16="http://schemas.microsoft.com/office/drawing/2014/main" id="{982B862F-88D2-4D7F-A25F-11C0F2216F5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27138" y="5763488"/>
            <a:ext cx="993943" cy="946294"/>
          </a:xfrm>
          <a:prstGeom prst="rect">
            <a:avLst/>
          </a:prstGeom>
        </p:spPr>
      </p:pic>
      <p:sp>
        <p:nvSpPr>
          <p:cNvPr id="15" name="Rectangle 14"/>
          <p:cNvSpPr/>
          <p:nvPr/>
        </p:nvSpPr>
        <p:spPr>
          <a:xfrm>
            <a:off x="281354" y="2093393"/>
            <a:ext cx="10745784" cy="4739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FFFFFF"/>
                </a:solidFill>
                <a:latin typeface="Century Gothic" charset="0"/>
                <a:ea typeface="Century Gothic" charset="0"/>
                <a:cs typeface="Century Gothic" charset="0"/>
              </a:rPr>
              <a:t>Storytelling through packaging: </a:t>
            </a:r>
            <a:r>
              <a:rPr lang="en-GB" sz="2000">
                <a:solidFill>
                  <a:srgbClr val="FFFFFF"/>
                </a:solidFill>
                <a:latin typeface="Century Gothic" charset="0"/>
                <a:ea typeface="Century Gothic" charset="0"/>
                <a:cs typeface="Century Gothic" charset="0"/>
              </a:rPr>
              <a:t>Marrying physical and digital to create content</a:t>
            </a:r>
            <a:endParaRPr lang="en-GB" sz="2000" dirty="0">
              <a:solidFill>
                <a:srgbClr val="FFFFFF"/>
              </a:solidFill>
              <a:latin typeface="Century Gothic" charset="0"/>
              <a:ea typeface="Century Gothic" charset="0"/>
              <a:cs typeface="Century Gothic" charset="0"/>
            </a:endParaRPr>
          </a:p>
        </p:txBody>
      </p:sp>
      <p:sp>
        <p:nvSpPr>
          <p:cNvPr id="16" name="Rectangle 15"/>
          <p:cNvSpPr/>
          <p:nvPr/>
        </p:nvSpPr>
        <p:spPr>
          <a:xfrm>
            <a:off x="281354" y="2673685"/>
            <a:ext cx="10745784" cy="5267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FFFFFF"/>
                </a:solidFill>
                <a:latin typeface="Century Gothic" charset="0"/>
                <a:ea typeface="Century Gothic" charset="0"/>
                <a:cs typeface="Century Gothic" charset="0"/>
              </a:rPr>
              <a:t>Fundamentals to Delight and Disrupt by activating </a:t>
            </a:r>
            <a:r>
              <a:rPr lang="en-GB" sz="2000">
                <a:solidFill>
                  <a:srgbClr val="FFFFFF"/>
                </a:solidFill>
                <a:latin typeface="Century Gothic" charset="0"/>
                <a:ea typeface="Century Gothic" charset="0"/>
                <a:cs typeface="Century Gothic" charset="0"/>
              </a:rPr>
              <a:t>brand purpose </a:t>
            </a:r>
            <a:endParaRPr lang="en-GB" sz="2000" dirty="0">
              <a:solidFill>
                <a:srgbClr val="FFFFFF"/>
              </a:solidFill>
              <a:latin typeface="Century Gothic" charset="0"/>
              <a:ea typeface="Century Gothic" charset="0"/>
              <a:cs typeface="Century Gothic" charset="0"/>
            </a:endParaRPr>
          </a:p>
        </p:txBody>
      </p:sp>
      <p:sp>
        <p:nvSpPr>
          <p:cNvPr id="17" name="Rectangle 16"/>
          <p:cNvSpPr/>
          <p:nvPr/>
        </p:nvSpPr>
        <p:spPr>
          <a:xfrm>
            <a:off x="281354" y="3306731"/>
            <a:ext cx="10745784" cy="4791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a:solidFill>
                  <a:srgbClr val="FFFFFF"/>
                </a:solidFill>
                <a:latin typeface="Century Gothic" charset="0"/>
                <a:ea typeface="Century Gothic" charset="0"/>
                <a:cs typeface="Century Gothic" charset="0"/>
              </a:rPr>
              <a:t>How to build a culture of Idea Hunters</a:t>
            </a:r>
            <a:endParaRPr lang="en-GB" sz="2000" dirty="0">
              <a:solidFill>
                <a:srgbClr val="FFFFFF"/>
              </a:solidFill>
              <a:latin typeface="Century Gothic" charset="0"/>
              <a:ea typeface="Century Gothic" charset="0"/>
              <a:cs typeface="Century Gothic" charset="0"/>
            </a:endParaRPr>
          </a:p>
        </p:txBody>
      </p:sp>
      <p:sp>
        <p:nvSpPr>
          <p:cNvPr id="25" name="Rectangle 24"/>
          <p:cNvSpPr/>
          <p:nvPr/>
        </p:nvSpPr>
        <p:spPr>
          <a:xfrm>
            <a:off x="281354" y="3892201"/>
            <a:ext cx="10745784" cy="5267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FFFFFF"/>
                </a:solidFill>
                <a:latin typeface="Century Gothic" charset="0"/>
                <a:ea typeface="Century Gothic" charset="0"/>
                <a:cs typeface="Century Gothic" charset="0"/>
              </a:rPr>
              <a:t>Future-Fit for tomorrows realities</a:t>
            </a:r>
          </a:p>
        </p:txBody>
      </p:sp>
      <p:sp>
        <p:nvSpPr>
          <p:cNvPr id="26" name="Rectangle 25"/>
          <p:cNvSpPr/>
          <p:nvPr/>
        </p:nvSpPr>
        <p:spPr>
          <a:xfrm>
            <a:off x="281354" y="4511322"/>
            <a:ext cx="10745784" cy="5267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FFFFFF"/>
                </a:solidFill>
                <a:latin typeface="Century Gothic" charset="0"/>
                <a:ea typeface="Century Gothic" charset="0"/>
                <a:cs typeface="Century Gothic" charset="0"/>
              </a:rPr>
              <a:t>The 5 layers of innovation inspired by </a:t>
            </a:r>
            <a:r>
              <a:rPr lang="en-GB" sz="2000">
                <a:solidFill>
                  <a:srgbClr val="FFFFFF"/>
                </a:solidFill>
                <a:latin typeface="Century Gothic" charset="0"/>
                <a:ea typeface="Century Gothic" charset="0"/>
                <a:cs typeface="Century Gothic" charset="0"/>
              </a:rPr>
              <a:t>the Cannes Lions Festival</a:t>
            </a:r>
            <a:endParaRPr lang="en-GB" sz="2000" dirty="0">
              <a:solidFill>
                <a:srgbClr val="FFFFFF"/>
              </a:solidFill>
              <a:latin typeface="Century Gothic" charset="0"/>
              <a:ea typeface="Century Gothic" charset="0"/>
              <a:cs typeface="Century Gothic" charset="0"/>
            </a:endParaRPr>
          </a:p>
        </p:txBody>
      </p:sp>
      <p:sp>
        <p:nvSpPr>
          <p:cNvPr id="27" name="Rectangle 26"/>
          <p:cNvSpPr/>
          <p:nvPr/>
        </p:nvSpPr>
        <p:spPr>
          <a:xfrm>
            <a:off x="281354" y="5192160"/>
            <a:ext cx="10745784" cy="5267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FFFFFF"/>
                </a:solidFill>
                <a:latin typeface="Century Gothic" charset="0"/>
                <a:ea typeface="Century Gothic" charset="0"/>
                <a:cs typeface="Century Gothic" charset="0"/>
              </a:rPr>
              <a:t>Power of 3 to build an impactful campaign: Data Science, </a:t>
            </a:r>
            <a:r>
              <a:rPr lang="en-GB" sz="2000" dirty="0" err="1">
                <a:solidFill>
                  <a:srgbClr val="FFFFFF"/>
                </a:solidFill>
                <a:latin typeface="Century Gothic" charset="0"/>
                <a:ea typeface="Century Gothic" charset="0"/>
                <a:cs typeface="Century Gothic" charset="0"/>
              </a:rPr>
              <a:t>Creativy</a:t>
            </a:r>
            <a:r>
              <a:rPr lang="en-GB" sz="2000" dirty="0">
                <a:solidFill>
                  <a:srgbClr val="FFFFFF"/>
                </a:solidFill>
                <a:latin typeface="Century Gothic" charset="0"/>
                <a:ea typeface="Century Gothic" charset="0"/>
                <a:cs typeface="Century Gothic" charset="0"/>
              </a:rPr>
              <a:t>, Technology</a:t>
            </a:r>
          </a:p>
        </p:txBody>
      </p:sp>
    </p:spTree>
    <p:extLst>
      <p:ext uri="{BB962C8B-B14F-4D97-AF65-F5344CB8AC3E}">
        <p14:creationId xmlns:p14="http://schemas.microsoft.com/office/powerpoint/2010/main" val="17166820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0E96200-3E66-4071-9D1C-9E103ACC4EFF}"/>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691487" y="297712"/>
            <a:ext cx="3240969" cy="6283841"/>
          </a:xfrm>
          <a:prstGeom prst="rect">
            <a:avLst/>
          </a:prstGeom>
        </p:spPr>
      </p:pic>
      <p:pic>
        <p:nvPicPr>
          <p:cNvPr id="11" name="Picture 10" descr="A person wearing a suit and tie&#10;&#10;Description generated with very high confidence">
            <a:extLst>
              <a:ext uri="{FF2B5EF4-FFF2-40B4-BE49-F238E27FC236}">
                <a16:creationId xmlns:a16="http://schemas.microsoft.com/office/drawing/2014/main" id="{5CDBECB4-69A7-4060-BD7E-DD31431342E6}"/>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978024" y="608101"/>
            <a:ext cx="2717790" cy="5511070"/>
          </a:xfrm>
          <a:prstGeom prst="rect">
            <a:avLst/>
          </a:prstGeom>
        </p:spPr>
      </p:pic>
      <p:pic>
        <p:nvPicPr>
          <p:cNvPr id="10" name="Picture 9">
            <a:extLst>
              <a:ext uri="{FF2B5EF4-FFF2-40B4-BE49-F238E27FC236}">
                <a16:creationId xmlns:a16="http://schemas.microsoft.com/office/drawing/2014/main" id="{575CE55A-5BAA-4382-8044-260F437C4A0B}"/>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765133" y="5335046"/>
            <a:ext cx="1487962" cy="1416630"/>
          </a:xfrm>
          <a:prstGeom prst="rect">
            <a:avLst/>
          </a:prstGeom>
        </p:spPr>
      </p:pic>
      <p:sp>
        <p:nvSpPr>
          <p:cNvPr id="12" name="Title 1"/>
          <p:cNvSpPr>
            <a:spLocks noGrp="1"/>
          </p:cNvSpPr>
          <p:nvPr>
            <p:ph type="title"/>
          </p:nvPr>
        </p:nvSpPr>
        <p:spPr>
          <a:xfrm>
            <a:off x="1493989" y="2379356"/>
            <a:ext cx="5504688" cy="1325563"/>
          </a:xfrm>
        </p:spPr>
        <p:txBody>
          <a:bodyPr>
            <a:noAutofit/>
          </a:bodyPr>
          <a:lstStyle/>
          <a:p>
            <a:r>
              <a:rPr lang="en-US" sz="8000" b="1" u="sng" dirty="0">
                <a:solidFill>
                  <a:srgbClr val="009193"/>
                </a:solidFill>
                <a:latin typeface="Espresso Dolce" charset="0"/>
                <a:ea typeface="Espresso Dolce" charset="0"/>
                <a:cs typeface="Espresso Dolce" charset="0"/>
              </a:rPr>
              <a:t>DAY-TO-DAY</a:t>
            </a:r>
            <a:br>
              <a:rPr lang="en-US" sz="6600" b="1" u="sng" dirty="0">
                <a:solidFill>
                  <a:srgbClr val="009193"/>
                </a:solidFill>
                <a:latin typeface="Espresso Dolce" charset="0"/>
                <a:ea typeface="Espresso Dolce" charset="0"/>
                <a:cs typeface="Espresso Dolce" charset="0"/>
              </a:rPr>
            </a:br>
            <a:r>
              <a:rPr lang="en-US" sz="6600" b="1" dirty="0">
                <a:solidFill>
                  <a:srgbClr val="009193"/>
                </a:solidFill>
                <a:latin typeface="Espresso Dolce" charset="0"/>
                <a:ea typeface="Espresso Dolce" charset="0"/>
                <a:cs typeface="Espresso Dolce" charset="0"/>
              </a:rPr>
              <a:t>Consulting</a:t>
            </a:r>
          </a:p>
        </p:txBody>
      </p:sp>
      <p:sp>
        <p:nvSpPr>
          <p:cNvPr id="13" name="Rectangle 12">
            <a:extLst>
              <a:ext uri="{FF2B5EF4-FFF2-40B4-BE49-F238E27FC236}">
                <a16:creationId xmlns:a16="http://schemas.microsoft.com/office/drawing/2014/main" id="{1BA22CC2-6772-4CC0-8696-B740C4904E56}"/>
              </a:ext>
            </a:extLst>
          </p:cNvPr>
          <p:cNvSpPr/>
          <p:nvPr/>
        </p:nvSpPr>
        <p:spPr>
          <a:xfrm>
            <a:off x="0" y="5450897"/>
            <a:ext cx="8298664" cy="1215717"/>
          </a:xfrm>
          <a:prstGeom prst="rect">
            <a:avLst/>
          </a:prstGeom>
        </p:spPr>
        <p:txBody>
          <a:bodyPr wrap="square">
            <a:spAutoFit/>
          </a:bodyPr>
          <a:lstStyle/>
          <a:p>
            <a:r>
              <a:rPr lang="en-US" sz="2800" b="1" dirty="0">
                <a:solidFill>
                  <a:schemeClr val="tx1">
                    <a:lumMod val="65000"/>
                    <a:lumOff val="35000"/>
                  </a:schemeClr>
                </a:solidFill>
                <a:latin typeface="Century Gothic" charset="0"/>
                <a:ea typeface="Century Gothic" charset="0"/>
                <a:cs typeface="Century Gothic" charset="0"/>
              </a:rPr>
              <a:t>Let Boo-Yah! put the </a:t>
            </a:r>
            <a:r>
              <a:rPr lang="en-US" sz="4500" b="1" dirty="0">
                <a:solidFill>
                  <a:srgbClr val="FF2600"/>
                </a:solidFill>
                <a:latin typeface="Century Gothic" charset="0"/>
                <a:ea typeface="Century Gothic" charset="0"/>
                <a:cs typeface="Century Gothic" charset="0"/>
              </a:rPr>
              <a:t>KAPOW!</a:t>
            </a:r>
            <a:r>
              <a:rPr lang="en-US" sz="4500" b="1" dirty="0">
                <a:solidFill>
                  <a:schemeClr val="bg1"/>
                </a:solidFill>
                <a:latin typeface="Century Gothic" charset="0"/>
                <a:ea typeface="Century Gothic" charset="0"/>
                <a:cs typeface="Century Gothic" charset="0"/>
              </a:rPr>
              <a:t> </a:t>
            </a:r>
          </a:p>
          <a:p>
            <a:r>
              <a:rPr lang="en-US" sz="2800" b="1" dirty="0">
                <a:solidFill>
                  <a:schemeClr val="tx1">
                    <a:lumMod val="65000"/>
                    <a:lumOff val="35000"/>
                  </a:schemeClr>
                </a:solidFill>
                <a:latin typeface="Century Gothic" charset="0"/>
                <a:ea typeface="Century Gothic" charset="0"/>
                <a:cs typeface="Century Gothic" charset="0"/>
              </a:rPr>
              <a:t>Back into y</a:t>
            </a:r>
            <a:r>
              <a:rPr lang="en-ZA" sz="2800" b="1" dirty="0">
                <a:solidFill>
                  <a:schemeClr val="tx1">
                    <a:lumMod val="65000"/>
                    <a:lumOff val="35000"/>
                  </a:schemeClr>
                </a:solidFill>
                <a:latin typeface="Century Gothic" charset="0"/>
                <a:ea typeface="Century Gothic" charset="0"/>
                <a:cs typeface="Century Gothic" charset="0"/>
              </a:rPr>
              <a:t>our Strategy</a:t>
            </a:r>
            <a:endParaRPr lang="en-ZA" sz="2800" b="1" dirty="0">
              <a:solidFill>
                <a:schemeClr val="tx1">
                  <a:lumMod val="65000"/>
                  <a:lumOff val="35000"/>
                </a:schemeClr>
              </a:solidFill>
            </a:endParaRPr>
          </a:p>
        </p:txBody>
      </p:sp>
    </p:spTree>
    <p:extLst>
      <p:ext uri="{BB962C8B-B14F-4D97-AF65-F5344CB8AC3E}">
        <p14:creationId xmlns:p14="http://schemas.microsoft.com/office/powerpoint/2010/main" val="188552721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72412" y="597155"/>
            <a:ext cx="10417629" cy="5561050"/>
          </a:xfrm>
          <a:solidFill>
            <a:srgbClr val="009193"/>
          </a:solidFill>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6000" dirty="0">
                <a:solidFill>
                  <a:schemeClr val="bg1"/>
                </a:solidFill>
                <a:latin typeface="Espresso Dolce" charset="0"/>
                <a:ea typeface="Espresso Dolce" charset="0"/>
                <a:cs typeface="Espresso Dolce" charset="0"/>
              </a:rPr>
              <a:t>Consulting</a:t>
            </a:r>
          </a:p>
        </p:txBody>
      </p:sp>
      <p:sp>
        <p:nvSpPr>
          <p:cNvPr id="12" name="Flowchart: Connector 1">
            <a:extLst>
              <a:ext uri="{FF2B5EF4-FFF2-40B4-BE49-F238E27FC236}">
                <a16:creationId xmlns:a16="http://schemas.microsoft.com/office/drawing/2014/main" id="{87BC2B3D-D55C-4CF1-81A1-8C97EB781DF7}"/>
              </a:ext>
            </a:extLst>
          </p:cNvPr>
          <p:cNvSpPr/>
          <p:nvPr/>
        </p:nvSpPr>
        <p:spPr>
          <a:xfrm>
            <a:off x="5819967" y="-51320"/>
            <a:ext cx="6971040" cy="6858000"/>
          </a:xfrm>
          <a:prstGeom prst="flowChartConnector">
            <a:avLst/>
          </a:prstGeom>
          <a:solidFill>
            <a:srgbClr val="FF260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 name="TextBox 4"/>
          <p:cNvSpPr txBox="1"/>
          <p:nvPr/>
        </p:nvSpPr>
        <p:spPr>
          <a:xfrm>
            <a:off x="5199585" y="860186"/>
            <a:ext cx="6090456" cy="4770537"/>
          </a:xfrm>
          <a:prstGeom prst="rect">
            <a:avLst/>
          </a:prstGeom>
          <a:noFill/>
        </p:spPr>
        <p:txBody>
          <a:bodyPr wrap="square" rtlCol="0">
            <a:spAutoFit/>
          </a:bodyPr>
          <a:lstStyle/>
          <a:p>
            <a:pPr algn="r"/>
            <a:r>
              <a:rPr lang="en-US" sz="4800" b="1" dirty="0">
                <a:solidFill>
                  <a:schemeClr val="bg1"/>
                </a:solidFill>
                <a:latin typeface="Espresso Dolce" charset="0"/>
                <a:ea typeface="Espresso Dolce" charset="0"/>
                <a:cs typeface="Espresso Dolce" charset="0"/>
              </a:rPr>
              <a:t>Expertise</a:t>
            </a:r>
          </a:p>
          <a:p>
            <a:pPr algn="r"/>
            <a:endParaRPr lang="en-US" sz="3200" b="1" dirty="0">
              <a:solidFill>
                <a:schemeClr val="bg1"/>
              </a:solidFill>
              <a:latin typeface="Espresso Dolce" charset="0"/>
              <a:ea typeface="Espresso Dolce" charset="0"/>
              <a:cs typeface="Espresso Dolce" charset="0"/>
            </a:endParaRPr>
          </a:p>
          <a:p>
            <a:pPr algn="r"/>
            <a:r>
              <a:rPr lang="en-US" sz="3200" b="1" dirty="0">
                <a:solidFill>
                  <a:schemeClr val="bg1"/>
                </a:solidFill>
                <a:latin typeface="Espresso Dolce" charset="0"/>
                <a:ea typeface="Espresso Dolce" charset="0"/>
                <a:cs typeface="Espresso Dolce" charset="0"/>
              </a:rPr>
              <a:t>Brand Purpose </a:t>
            </a:r>
          </a:p>
          <a:p>
            <a:pPr algn="r"/>
            <a:r>
              <a:rPr lang="en-US" sz="3200" b="1" dirty="0">
                <a:solidFill>
                  <a:schemeClr val="bg1"/>
                </a:solidFill>
                <a:latin typeface="Espresso Dolce" charset="0"/>
                <a:ea typeface="Espresso Dolce" charset="0"/>
                <a:cs typeface="Espresso Dolce" charset="0"/>
              </a:rPr>
              <a:t>Mobile &amp; Tech </a:t>
            </a:r>
          </a:p>
          <a:p>
            <a:pPr algn="r"/>
            <a:r>
              <a:rPr lang="en-US" sz="3200" b="1" dirty="0">
                <a:solidFill>
                  <a:schemeClr val="bg1"/>
                </a:solidFill>
                <a:latin typeface="Espresso Dolce" charset="0"/>
                <a:ea typeface="Espresso Dolce" charset="0"/>
                <a:cs typeface="Espresso Dolce" charset="0"/>
              </a:rPr>
              <a:t>Futurist </a:t>
            </a:r>
          </a:p>
          <a:p>
            <a:pPr algn="r"/>
            <a:r>
              <a:rPr lang="en-US" sz="3200" b="1" dirty="0">
                <a:solidFill>
                  <a:schemeClr val="bg1"/>
                </a:solidFill>
                <a:latin typeface="Espresso Dolce" charset="0"/>
                <a:ea typeface="Espresso Dolce" charset="0"/>
                <a:cs typeface="Espresso Dolce" charset="0"/>
              </a:rPr>
              <a:t>Innovation and Problem Solving </a:t>
            </a:r>
          </a:p>
          <a:p>
            <a:pPr algn="r"/>
            <a:r>
              <a:rPr lang="en-US" sz="3200" b="1" dirty="0">
                <a:solidFill>
                  <a:schemeClr val="bg1"/>
                </a:solidFill>
                <a:latin typeface="Espresso Dolce" charset="0"/>
                <a:ea typeface="Espresso Dolce" charset="0"/>
                <a:cs typeface="Espresso Dolce" charset="0"/>
              </a:rPr>
              <a:t>Marketing</a:t>
            </a:r>
          </a:p>
          <a:p>
            <a:pPr algn="r"/>
            <a:r>
              <a:rPr lang="en-US" sz="3200" b="1" dirty="0">
                <a:solidFill>
                  <a:schemeClr val="bg1"/>
                </a:solidFill>
                <a:latin typeface="Espresso Dolce" charset="0"/>
                <a:ea typeface="Espresso Dolce" charset="0"/>
                <a:cs typeface="Espresso Dolce" charset="0"/>
              </a:rPr>
              <a:t>Digital</a:t>
            </a:r>
          </a:p>
          <a:p>
            <a:pPr algn="r"/>
            <a:r>
              <a:rPr lang="en-US" sz="3200" b="1" dirty="0">
                <a:solidFill>
                  <a:schemeClr val="bg1"/>
                </a:solidFill>
                <a:latin typeface="Espresso Dolce" charset="0"/>
                <a:ea typeface="Espresso Dolce" charset="0"/>
                <a:cs typeface="Espresso Dolce" charset="0"/>
              </a:rPr>
              <a:t>Data Science</a:t>
            </a:r>
            <a:endParaRPr lang="en-US" dirty="0"/>
          </a:p>
        </p:txBody>
      </p:sp>
      <p:sp>
        <p:nvSpPr>
          <p:cNvPr id="7" name="Rectangle 6"/>
          <p:cNvSpPr/>
          <p:nvPr/>
        </p:nvSpPr>
        <p:spPr>
          <a:xfrm>
            <a:off x="985934" y="1633890"/>
            <a:ext cx="4914900" cy="3693319"/>
          </a:xfrm>
          <a:prstGeom prst="rect">
            <a:avLst/>
          </a:prstGeom>
        </p:spPr>
        <p:txBody>
          <a:bodyPr wrap="square">
            <a:spAutoFit/>
          </a:bodyPr>
          <a:lstStyle/>
          <a:p>
            <a:r>
              <a:rPr lang="en-US" b="1" i="1" dirty="0">
                <a:solidFill>
                  <a:srgbClr val="FFFFFF"/>
                </a:solidFill>
                <a:latin typeface="Century Gothic" charset="0"/>
                <a:ea typeface="Century Gothic" charset="0"/>
                <a:cs typeface="Century Gothic" charset="0"/>
              </a:rPr>
              <a:t>We help companies: </a:t>
            </a:r>
          </a:p>
          <a:p>
            <a:endParaRPr lang="en-US" dirty="0">
              <a:solidFill>
                <a:srgbClr val="FFFFFF"/>
              </a:solidFill>
              <a:latin typeface="Century Gothic" charset="0"/>
              <a:ea typeface="Century Gothic" charset="0"/>
              <a:cs typeface="Century Gothic" charset="0"/>
            </a:endParaRPr>
          </a:p>
          <a:p>
            <a:pPr marL="342900" indent="-342900">
              <a:buFont typeface="+mj-lt"/>
              <a:buAutoNum type="arabicPeriod"/>
            </a:pPr>
            <a:r>
              <a:rPr lang="en-US" dirty="0">
                <a:solidFill>
                  <a:srgbClr val="FFFFFF"/>
                </a:solidFill>
                <a:latin typeface="Century Gothic" charset="0"/>
                <a:ea typeface="Century Gothic" charset="0"/>
                <a:cs typeface="Century Gothic" charset="0"/>
              </a:rPr>
              <a:t>Help you set up Innovation Hubs</a:t>
            </a:r>
          </a:p>
          <a:p>
            <a:pPr marL="342900" indent="-342900">
              <a:buFont typeface="+mj-lt"/>
              <a:buAutoNum type="arabicPeriod"/>
            </a:pPr>
            <a:r>
              <a:rPr lang="en-US" dirty="0">
                <a:solidFill>
                  <a:srgbClr val="FFFFFF"/>
                </a:solidFill>
                <a:latin typeface="Century Gothic" charset="0"/>
                <a:ea typeface="Century Gothic" charset="0"/>
                <a:cs typeface="Century Gothic" charset="0"/>
              </a:rPr>
              <a:t>Strategy (Tech|Innovation|Data Science | Brand Purpose)</a:t>
            </a:r>
          </a:p>
          <a:p>
            <a:pPr marL="342900" indent="-342900">
              <a:buFont typeface="+mj-lt"/>
              <a:buAutoNum type="arabicPeriod"/>
            </a:pPr>
            <a:r>
              <a:rPr lang="en-US" dirty="0">
                <a:solidFill>
                  <a:srgbClr val="FFFFFF"/>
                </a:solidFill>
                <a:latin typeface="Century Gothic" charset="0"/>
                <a:ea typeface="Century Gothic" charset="0"/>
                <a:cs typeface="Century Gothic" charset="0"/>
              </a:rPr>
              <a:t>Strategic Facilitation </a:t>
            </a:r>
          </a:p>
          <a:p>
            <a:pPr marL="342900" indent="-342900">
              <a:buFont typeface="+mj-lt"/>
              <a:buAutoNum type="arabicPeriod"/>
            </a:pPr>
            <a:r>
              <a:rPr lang="en-US" dirty="0">
                <a:solidFill>
                  <a:srgbClr val="FFFFFF"/>
                </a:solidFill>
                <a:latin typeface="Century Gothic" charset="0"/>
                <a:ea typeface="Century Gothic" charset="0"/>
                <a:cs typeface="Century Gothic" charset="0"/>
              </a:rPr>
              <a:t>Pitches &amp; Ideation</a:t>
            </a:r>
          </a:p>
          <a:p>
            <a:pPr marL="342900" indent="-342900">
              <a:buFont typeface="+mj-lt"/>
              <a:buAutoNum type="arabicPeriod"/>
            </a:pPr>
            <a:r>
              <a:rPr lang="en-US" dirty="0">
                <a:solidFill>
                  <a:srgbClr val="FFFFFF"/>
                </a:solidFill>
                <a:latin typeface="Century Gothic" charset="0"/>
                <a:ea typeface="Century Gothic" charset="0"/>
                <a:cs typeface="Century Gothic" charset="0"/>
              </a:rPr>
              <a:t>Find the right partners </a:t>
            </a:r>
          </a:p>
          <a:p>
            <a:pPr marL="342900" indent="-342900">
              <a:buFont typeface="+mj-lt"/>
              <a:buAutoNum type="arabicPeriod"/>
            </a:pPr>
            <a:r>
              <a:rPr lang="en-US" dirty="0">
                <a:solidFill>
                  <a:srgbClr val="FFFFFF"/>
                </a:solidFill>
                <a:latin typeface="Century Gothic" charset="0"/>
                <a:ea typeface="Century Gothic" charset="0"/>
                <a:cs typeface="Century Gothic" charset="0"/>
              </a:rPr>
              <a:t>Marketing Campaigns</a:t>
            </a:r>
          </a:p>
          <a:p>
            <a:pPr marL="342900" indent="-342900">
              <a:buFont typeface="+mj-lt"/>
              <a:buAutoNum type="arabicPeriod"/>
            </a:pPr>
            <a:r>
              <a:rPr lang="en-US" dirty="0">
                <a:solidFill>
                  <a:srgbClr val="FFFFFF"/>
                </a:solidFill>
                <a:latin typeface="Century Gothic" charset="0"/>
                <a:ea typeface="Century Gothic" charset="0"/>
                <a:cs typeface="Century Gothic" charset="0"/>
              </a:rPr>
              <a:t>Innovative Research Projects</a:t>
            </a:r>
          </a:p>
          <a:p>
            <a:pPr marL="342900" indent="-342900">
              <a:buFont typeface="+mj-lt"/>
              <a:buAutoNum type="arabicPeriod"/>
            </a:pPr>
            <a:r>
              <a:rPr lang="en-US" dirty="0">
                <a:solidFill>
                  <a:srgbClr val="FFFFFF"/>
                </a:solidFill>
                <a:latin typeface="Century Gothic" charset="0"/>
                <a:ea typeface="Century Gothic" charset="0"/>
                <a:cs typeface="Century Gothic" charset="0"/>
              </a:rPr>
              <a:t>The Connected Marketer Strategy in collaboration with Paul </a:t>
            </a:r>
            <a:r>
              <a:rPr lang="en-US" dirty="0" err="1">
                <a:solidFill>
                  <a:srgbClr val="FFFFFF"/>
                </a:solidFill>
                <a:latin typeface="Century Gothic" charset="0"/>
                <a:ea typeface="Century Gothic" charset="0"/>
                <a:cs typeface="Century Gothic" charset="0"/>
              </a:rPr>
              <a:t>Berney</a:t>
            </a:r>
            <a:r>
              <a:rPr lang="en-US" dirty="0">
                <a:solidFill>
                  <a:srgbClr val="FFFFFF"/>
                </a:solidFill>
                <a:latin typeface="Century Gothic" charset="0"/>
                <a:ea typeface="Century Gothic" charset="0"/>
                <a:cs typeface="Century Gothic" charset="0"/>
              </a:rPr>
              <a:t> </a:t>
            </a:r>
          </a:p>
          <a:p>
            <a:endParaRPr lang="en-US" dirty="0">
              <a:solidFill>
                <a:srgbClr val="FFFFFF"/>
              </a:solidFill>
              <a:latin typeface="Century Gothic" charset="0"/>
              <a:ea typeface="Century Gothic" charset="0"/>
              <a:cs typeface="Century Gothic" charset="0"/>
            </a:endParaRPr>
          </a:p>
        </p:txBody>
      </p:sp>
      <p:pic>
        <p:nvPicPr>
          <p:cNvPr id="8" name="Picture 7"/>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96600" y="5760398"/>
            <a:ext cx="1074317" cy="1022815"/>
          </a:xfrm>
          <a:prstGeom prst="rect">
            <a:avLst/>
          </a:prstGeom>
        </p:spPr>
      </p:pic>
    </p:spTree>
    <p:extLst>
      <p:ext uri="{BB962C8B-B14F-4D97-AF65-F5344CB8AC3E}">
        <p14:creationId xmlns:p14="http://schemas.microsoft.com/office/powerpoint/2010/main" val="54186740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36986"/>
            <a:ext cx="7148210" cy="1690688"/>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prstClr val="black"/>
              </a:solidFill>
            </a:endParaRPr>
          </a:p>
        </p:txBody>
      </p:sp>
      <p:sp>
        <p:nvSpPr>
          <p:cNvPr id="6" name="Title 1"/>
          <p:cNvSpPr txBox="1">
            <a:spLocks/>
          </p:cNvSpPr>
          <p:nvPr/>
        </p:nvSpPr>
        <p:spPr>
          <a:xfrm>
            <a:off x="172278" y="0"/>
            <a:ext cx="10400490" cy="13729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lumMod val="75000"/>
                    <a:lumOff val="25000"/>
                  </a:schemeClr>
                </a:solidFill>
                <a:latin typeface="Espresso Dolce" charset="0"/>
                <a:ea typeface="Espresso Dolce" charset="0"/>
                <a:cs typeface="Espresso Dolce" charset="0"/>
              </a:defRPr>
            </a:lvl1pPr>
          </a:lstStyle>
          <a:p>
            <a:r>
              <a:rPr lang="en-US" sz="6000" b="1" dirty="0">
                <a:solidFill>
                  <a:srgbClr val="268388"/>
                </a:solidFill>
              </a:rPr>
              <a:t>The Boo-Yah! Approach </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507620" y="0"/>
            <a:ext cx="3668396" cy="6858000"/>
          </a:xfrm>
          <a:prstGeom prst="rect">
            <a:avLst/>
          </a:prstGeom>
        </p:spPr>
      </p:pic>
      <p:pic>
        <p:nvPicPr>
          <p:cNvPr id="7" name="Picture 6"/>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113718" y="1215494"/>
            <a:ext cx="2818461" cy="4427011"/>
          </a:xfrm>
          <a:prstGeom prst="rect">
            <a:avLst/>
          </a:prstGeom>
        </p:spPr>
      </p:pic>
      <p:graphicFrame>
        <p:nvGraphicFramePr>
          <p:cNvPr id="10" name="Diagram 9"/>
          <p:cNvGraphicFramePr/>
          <p:nvPr>
            <p:extLst/>
          </p:nvPr>
        </p:nvGraphicFramePr>
        <p:xfrm>
          <a:off x="-259791" y="1372900"/>
          <a:ext cx="812800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1" name="Picture 2" descr="Image result for 8 infinity"/>
          <p:cNvPicPr>
            <a:picLocks noChangeAspect="1" noChangeArrowheads="1"/>
          </p:cNvPicPr>
          <p:nvPr/>
        </p:nvPicPr>
        <p:blipFill>
          <a:blip r:embed="rId9">
            <a:extLst>
              <a:ext uri="{BEBA8EAE-BF5A-486C-A8C5-ECC9F3942E4B}">
                <a14:imgProps xmlns:a14="http://schemas.microsoft.com/office/drawing/2010/main">
                  <a14:imgLayer r:embed="rId10">
                    <a14:imgEffect>
                      <a14:colorTemperature colorTemp="11200"/>
                    </a14:imgEffect>
                    <a14:imgEffect>
                      <a14:saturation sat="400000"/>
                    </a14:imgEffect>
                  </a14:imgLayer>
                </a14:imgProps>
              </a:ext>
              <a:ext uri="{28A0092B-C50C-407E-A947-70E740481C1C}">
                <a14:useLocalDpi xmlns:a14="http://schemas.microsoft.com/office/drawing/2010/main"/>
              </a:ext>
            </a:extLst>
          </a:blip>
          <a:srcRect/>
          <a:stretch>
            <a:fillRect/>
          </a:stretch>
        </p:blipFill>
        <p:spPr bwMode="auto">
          <a:xfrm>
            <a:off x="2803017" y="2984774"/>
            <a:ext cx="2114355" cy="1453619"/>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3468507" y="4082233"/>
            <a:ext cx="965008" cy="830997"/>
          </a:xfrm>
          <a:prstGeom prst="rect">
            <a:avLst/>
          </a:prstGeom>
          <a:noFill/>
        </p:spPr>
        <p:txBody>
          <a:bodyPr wrap="none" rtlCol="0">
            <a:spAutoFit/>
          </a:bodyPr>
          <a:lstStyle/>
          <a:p>
            <a:r>
              <a:rPr lang="en-US" sz="4800" b="1" dirty="0">
                <a:solidFill>
                  <a:srgbClr val="C00000"/>
                </a:solidFill>
                <a:latin typeface="Espresso Dolce" charset="0"/>
                <a:ea typeface="Espresso Dolce" charset="0"/>
                <a:cs typeface="Espresso Dolce" charset="0"/>
              </a:rPr>
              <a:t>I’s  </a:t>
            </a:r>
          </a:p>
        </p:txBody>
      </p:sp>
      <p:sp>
        <p:nvSpPr>
          <p:cNvPr id="13" name="TextBox 12"/>
          <p:cNvSpPr txBox="1"/>
          <p:nvPr/>
        </p:nvSpPr>
        <p:spPr>
          <a:xfrm>
            <a:off x="250236" y="1030828"/>
            <a:ext cx="9315795" cy="369332"/>
          </a:xfrm>
          <a:prstGeom prst="rect">
            <a:avLst/>
          </a:prstGeom>
          <a:noFill/>
        </p:spPr>
        <p:txBody>
          <a:bodyPr wrap="square" rtlCol="0">
            <a:spAutoFit/>
          </a:bodyPr>
          <a:lstStyle/>
          <a:p>
            <a:r>
              <a:rPr lang="en-US" dirty="0">
                <a:solidFill>
                  <a:prstClr val="black">
                    <a:lumMod val="75000"/>
                    <a:lumOff val="25000"/>
                  </a:prstClr>
                </a:solidFill>
                <a:latin typeface="Century Gothic" charset="0"/>
                <a:ea typeface="Century Gothic" charset="0"/>
                <a:cs typeface="Century Gothic" charset="0"/>
              </a:rPr>
              <a:t>Our Innovation Consulting Model  - we fill the </a:t>
            </a:r>
            <a:r>
              <a:rPr lang="en-US">
                <a:solidFill>
                  <a:prstClr val="black">
                    <a:lumMod val="75000"/>
                    <a:lumOff val="25000"/>
                  </a:prstClr>
                </a:solidFill>
                <a:latin typeface="Century Gothic" charset="0"/>
                <a:ea typeface="Century Gothic" charset="0"/>
                <a:cs typeface="Century Gothic" charset="0"/>
              </a:rPr>
              <a:t>gap where required </a:t>
            </a:r>
            <a:endParaRPr lang="en-US" dirty="0">
              <a:solidFill>
                <a:prstClr val="black">
                  <a:lumMod val="75000"/>
                  <a:lumOff val="25000"/>
                </a:prstClr>
              </a:solidFill>
              <a:latin typeface="Century Gothic" charset="0"/>
              <a:ea typeface="Century Gothic" charset="0"/>
              <a:cs typeface="Century Gothic" charset="0"/>
            </a:endParaRPr>
          </a:p>
        </p:txBody>
      </p:sp>
      <p:pic>
        <p:nvPicPr>
          <p:cNvPr id="14" name="Picture 13"/>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10972800" y="5817549"/>
            <a:ext cx="1074317" cy="1022815"/>
          </a:xfrm>
          <a:prstGeom prst="rect">
            <a:avLst/>
          </a:prstGeom>
        </p:spPr>
      </p:pic>
    </p:spTree>
    <p:extLst>
      <p:ext uri="{BB962C8B-B14F-4D97-AF65-F5344CB8AC3E}">
        <p14:creationId xmlns:p14="http://schemas.microsoft.com/office/powerpoint/2010/main" val="82452496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58417" y="-145360"/>
            <a:ext cx="12450417" cy="7003360"/>
          </a:xfrm>
          <a:prstGeom prst="rect">
            <a:avLst/>
          </a:prstGeom>
        </p:spPr>
      </p:pic>
    </p:spTree>
    <p:extLst>
      <p:ext uri="{BB962C8B-B14F-4D97-AF65-F5344CB8AC3E}">
        <p14:creationId xmlns:p14="http://schemas.microsoft.com/office/powerpoint/2010/main" val="107984357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0E96200-3E66-4071-9D1C-9E103ACC4EFF}"/>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691487" y="297712"/>
            <a:ext cx="3240969" cy="6283841"/>
          </a:xfrm>
          <a:prstGeom prst="rect">
            <a:avLst/>
          </a:prstGeom>
        </p:spPr>
      </p:pic>
      <p:pic>
        <p:nvPicPr>
          <p:cNvPr id="6" name="Picture 5" descr="A person wearing a hat and smiling at the camera&#10;&#10;Description generated with high confidence">
            <a:extLst>
              <a:ext uri="{FF2B5EF4-FFF2-40B4-BE49-F238E27FC236}">
                <a16:creationId xmlns:a16="http://schemas.microsoft.com/office/drawing/2014/main" id="{CE51FA3A-3A3E-46CA-8151-DD3F3E2AADAD}"/>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899561" y="483779"/>
            <a:ext cx="3026701" cy="5826641"/>
          </a:xfrm>
          <a:prstGeom prst="rect">
            <a:avLst/>
          </a:prstGeom>
        </p:spPr>
      </p:pic>
      <p:sp>
        <p:nvSpPr>
          <p:cNvPr id="2" name="Rectangle 1">
            <a:extLst>
              <a:ext uri="{FF2B5EF4-FFF2-40B4-BE49-F238E27FC236}">
                <a16:creationId xmlns:a16="http://schemas.microsoft.com/office/drawing/2014/main" id="{23F7ED46-BD4D-4F2E-A2B3-A7907C37512B}"/>
              </a:ext>
            </a:extLst>
          </p:cNvPr>
          <p:cNvSpPr/>
          <p:nvPr/>
        </p:nvSpPr>
        <p:spPr>
          <a:xfrm>
            <a:off x="349858" y="303095"/>
            <a:ext cx="8091378" cy="628384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pic>
        <p:nvPicPr>
          <p:cNvPr id="10" name="Picture 9">
            <a:extLst>
              <a:ext uri="{FF2B5EF4-FFF2-40B4-BE49-F238E27FC236}">
                <a16:creationId xmlns:a16="http://schemas.microsoft.com/office/drawing/2014/main" id="{575CE55A-5BAA-4382-8044-260F437C4A0B}"/>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765133" y="5335046"/>
            <a:ext cx="1487962" cy="1416630"/>
          </a:xfrm>
          <a:prstGeom prst="rect">
            <a:avLst/>
          </a:prstGeom>
        </p:spPr>
      </p:pic>
      <p:sp>
        <p:nvSpPr>
          <p:cNvPr id="8" name="TextBox 7">
            <a:extLst>
              <a:ext uri="{FF2B5EF4-FFF2-40B4-BE49-F238E27FC236}">
                <a16:creationId xmlns:a16="http://schemas.microsoft.com/office/drawing/2014/main" id="{FC1EEABE-8686-4A1E-A3BE-074F4BC0DAF2}"/>
              </a:ext>
            </a:extLst>
          </p:cNvPr>
          <p:cNvSpPr txBox="1"/>
          <p:nvPr/>
        </p:nvSpPr>
        <p:spPr>
          <a:xfrm>
            <a:off x="438853" y="483779"/>
            <a:ext cx="7149720" cy="5278368"/>
          </a:xfrm>
          <a:prstGeom prst="rect">
            <a:avLst/>
          </a:prstGeom>
          <a:noFill/>
        </p:spPr>
        <p:txBody>
          <a:bodyPr wrap="square" rtlCol="0">
            <a:spAutoFit/>
          </a:bodyPr>
          <a:lstStyle/>
          <a:p>
            <a:pPr>
              <a:spcAft>
                <a:spcPts val="600"/>
              </a:spcAft>
            </a:pPr>
            <a:r>
              <a:rPr lang="en-US" sz="2500" b="1" dirty="0">
                <a:solidFill>
                  <a:srgbClr val="43B4B5"/>
                </a:solidFill>
                <a:latin typeface="Century Gothic" charset="0"/>
                <a:ea typeface="Century Gothic" charset="0"/>
                <a:cs typeface="Century Gothic" charset="0"/>
              </a:rPr>
              <a:t>Why Use us?</a:t>
            </a:r>
          </a:p>
          <a:p>
            <a:pPr>
              <a:spcAft>
                <a:spcPts val="600"/>
              </a:spcAft>
            </a:pPr>
            <a:endParaRPr lang="en-US" sz="2500" b="1" dirty="0">
              <a:solidFill>
                <a:schemeClr val="bg1"/>
              </a:solidFill>
              <a:latin typeface="Century Gothic" charset="0"/>
              <a:ea typeface="Century Gothic" charset="0"/>
              <a:cs typeface="Century Gothic" charset="0"/>
            </a:endParaRPr>
          </a:p>
          <a:p>
            <a:pPr marL="285750" indent="-285750">
              <a:spcAft>
                <a:spcPts val="600"/>
              </a:spcAft>
              <a:buFont typeface="Arial" panose="020B0604020202020204" pitchFamily="34" charset="0"/>
              <a:buChar char="•"/>
            </a:pPr>
            <a:r>
              <a:rPr lang="en-US" dirty="0">
                <a:solidFill>
                  <a:schemeClr val="bg1"/>
                </a:solidFill>
                <a:latin typeface="Century Gothic" charset="0"/>
                <a:ea typeface="Century Gothic" charset="0"/>
                <a:cs typeface="Century Gothic" charset="0"/>
              </a:rPr>
              <a:t>Boo-Yah! is a proud member of the Internet Advisory Board(IAB) </a:t>
            </a:r>
          </a:p>
          <a:p>
            <a:pPr marL="285750" indent="-285750">
              <a:spcAft>
                <a:spcPts val="600"/>
              </a:spcAft>
              <a:buFont typeface="Arial" panose="020B0604020202020204" pitchFamily="34" charset="0"/>
              <a:buChar char="•"/>
            </a:pPr>
            <a:r>
              <a:rPr lang="en-US" dirty="0">
                <a:solidFill>
                  <a:schemeClr val="bg1"/>
                </a:solidFill>
                <a:latin typeface="Century Gothic" charset="0"/>
                <a:ea typeface="Century Gothic" charset="0"/>
                <a:cs typeface="Century Gothic" charset="0"/>
              </a:rPr>
              <a:t>We serve on the Education and Transformation Committee of the IAB</a:t>
            </a:r>
          </a:p>
          <a:p>
            <a:pPr marL="285750" indent="-285750">
              <a:spcAft>
                <a:spcPts val="600"/>
              </a:spcAft>
              <a:buFont typeface="Arial" panose="020B0604020202020204" pitchFamily="34" charset="0"/>
              <a:buChar char="•"/>
            </a:pPr>
            <a:r>
              <a:rPr lang="en-US" dirty="0">
                <a:solidFill>
                  <a:schemeClr val="bg1"/>
                </a:solidFill>
                <a:latin typeface="Century Gothic" charset="0"/>
                <a:ea typeface="Century Gothic" charset="0"/>
                <a:cs typeface="Century Gothic" charset="0"/>
              </a:rPr>
              <a:t>We are the exclusive representative of </a:t>
            </a:r>
            <a:r>
              <a:rPr lang="en-US" dirty="0">
                <a:solidFill>
                  <a:schemeClr val="bg1"/>
                </a:solidFill>
                <a:latin typeface="Century Gothic" charset="0"/>
                <a:ea typeface="Times New Roman" charset="0"/>
                <a:cs typeface="Times New Roman" charset="0"/>
              </a:rPr>
              <a:t>The Connected Marketer™  courses in Africa , endorsed by The Institute of Direct and Digital Marketing (IDM) from the UK</a:t>
            </a:r>
          </a:p>
          <a:p>
            <a:pPr marL="285750" indent="-285750">
              <a:spcAft>
                <a:spcPts val="600"/>
              </a:spcAft>
              <a:buFont typeface="Arial" panose="020B0604020202020204" pitchFamily="34" charset="0"/>
              <a:buChar char="•"/>
            </a:pPr>
            <a:r>
              <a:rPr lang="en-US" dirty="0">
                <a:solidFill>
                  <a:schemeClr val="bg1"/>
                </a:solidFill>
                <a:latin typeface="Century Gothic" charset="0"/>
                <a:ea typeface="Times New Roman" charset="0"/>
                <a:cs typeface="Times New Roman" charset="0"/>
              </a:rPr>
              <a:t>We have partnered with Best of Global Digital Marketing and representing global case studies, industry specific  for in-house training purposes</a:t>
            </a:r>
            <a:endParaRPr lang="en-US" dirty="0">
              <a:solidFill>
                <a:schemeClr val="bg1"/>
              </a:solidFill>
              <a:latin typeface="Century Gothic" charset="0"/>
              <a:ea typeface="Century Gothic" charset="0"/>
              <a:cs typeface="Century Gothic" charset="0"/>
            </a:endParaRPr>
          </a:p>
          <a:p>
            <a:pPr marL="285750" indent="-285750">
              <a:spcAft>
                <a:spcPts val="600"/>
              </a:spcAft>
              <a:buFont typeface="Arial" panose="020B0604020202020204" pitchFamily="34" charset="0"/>
              <a:buChar char="•"/>
            </a:pPr>
            <a:r>
              <a:rPr lang="en-US" dirty="0">
                <a:solidFill>
                  <a:schemeClr val="bg1"/>
                </a:solidFill>
                <a:latin typeface="Century Gothic" charset="0"/>
                <a:ea typeface="Century Gothic" charset="0"/>
                <a:cs typeface="Century Gothic" charset="0"/>
              </a:rPr>
              <a:t>Founder, Carmen Murray, host of the WITEE Chatterbots Radio Show and she is a highly acclaimed keynote speaker who delivered over 100 events in 20 countries</a:t>
            </a:r>
          </a:p>
          <a:p>
            <a:pPr marL="285750" indent="-285750">
              <a:spcAft>
                <a:spcPts val="600"/>
              </a:spcAft>
              <a:buFont typeface="Arial" panose="020B0604020202020204" pitchFamily="34" charset="0"/>
              <a:buChar char="•"/>
            </a:pPr>
            <a:endParaRPr lang="en-US" dirty="0">
              <a:solidFill>
                <a:schemeClr val="bg1"/>
              </a:solidFill>
              <a:latin typeface="Century Gothic" charset="0"/>
              <a:ea typeface="Century Gothic" charset="0"/>
              <a:cs typeface="Century Gothic" charset="0"/>
            </a:endParaRPr>
          </a:p>
        </p:txBody>
      </p:sp>
      <p:pic>
        <p:nvPicPr>
          <p:cNvPr id="11" name="Picture 10"/>
          <p:cNvPicPr/>
          <p:nvPr/>
        </p:nvPicPr>
        <p:blipFill>
          <a:blip r:embed="rId5" cstate="email">
            <a:extLst>
              <a:ext uri="{28A0092B-C50C-407E-A947-70E740481C1C}">
                <a14:useLocalDpi xmlns:a14="http://schemas.microsoft.com/office/drawing/2010/main"/>
              </a:ext>
            </a:extLst>
          </a:blip>
          <a:stretch>
            <a:fillRect/>
          </a:stretch>
        </p:blipFill>
        <p:spPr>
          <a:xfrm>
            <a:off x="1881059" y="5913916"/>
            <a:ext cx="860108" cy="540530"/>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1022903" y="5449933"/>
            <a:ext cx="3372644" cy="342453"/>
          </a:xfrm>
          <a:prstGeom prst="rect">
            <a:avLst/>
          </a:prstGeom>
        </p:spPr>
      </p:pic>
      <p:pic>
        <p:nvPicPr>
          <p:cNvPr id="18" name="Picture 17"/>
          <p:cNvPicPr/>
          <p:nvPr/>
        </p:nvPicPr>
        <p:blipFill>
          <a:blip r:embed="rId7" cstate="email">
            <a:extLst>
              <a:ext uri="{28A0092B-C50C-407E-A947-70E740481C1C}">
                <a14:useLocalDpi xmlns:a14="http://schemas.microsoft.com/office/drawing/2010/main"/>
              </a:ext>
            </a:extLst>
          </a:blip>
          <a:stretch>
            <a:fillRect/>
          </a:stretch>
        </p:blipFill>
        <p:spPr>
          <a:xfrm>
            <a:off x="6112900" y="6039349"/>
            <a:ext cx="787074" cy="400057"/>
          </a:xfrm>
          <a:prstGeom prst="rect">
            <a:avLst/>
          </a:prstGeom>
        </p:spPr>
      </p:pic>
      <p:pic>
        <p:nvPicPr>
          <p:cNvPr id="19" name="Picture 18" descr="../../WITEE%20Chatterbots/IMG_4677.JPG"/>
          <p:cNvPicPr/>
          <p:nvPr/>
        </p:nvPicPr>
        <p:blipFill>
          <a:blip r:embed="rId8" cstate="email">
            <a:extLst>
              <a:ext uri="{28A0092B-C50C-407E-A947-70E740481C1C}">
                <a14:useLocalDpi xmlns:a14="http://schemas.microsoft.com/office/drawing/2010/main"/>
              </a:ext>
            </a:extLst>
          </a:blip>
          <a:srcRect/>
          <a:stretch>
            <a:fillRect/>
          </a:stretch>
        </p:blipFill>
        <p:spPr bwMode="auto">
          <a:xfrm>
            <a:off x="4065064" y="6037698"/>
            <a:ext cx="923925" cy="448310"/>
          </a:xfrm>
          <a:prstGeom prst="rect">
            <a:avLst/>
          </a:prstGeom>
          <a:noFill/>
          <a:ln>
            <a:noFill/>
          </a:ln>
        </p:spPr>
      </p:pic>
      <p:pic>
        <p:nvPicPr>
          <p:cNvPr id="4" name="Picture 3"/>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4892030" y="5482379"/>
            <a:ext cx="1614407" cy="384767"/>
          </a:xfrm>
          <a:prstGeom prst="rect">
            <a:avLst/>
          </a:prstGeom>
        </p:spPr>
      </p:pic>
    </p:spTree>
    <p:extLst>
      <p:ext uri="{BB962C8B-B14F-4D97-AF65-F5344CB8AC3E}">
        <p14:creationId xmlns:p14="http://schemas.microsoft.com/office/powerpoint/2010/main" val="15643558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326129" y="1840468"/>
            <a:ext cx="914400" cy="369332"/>
          </a:xfrm>
          <a:prstGeom prst="rect">
            <a:avLst/>
          </a:prstGeom>
          <a:noFill/>
        </p:spPr>
        <p:txBody>
          <a:bodyPr wrap="square" rtlCol="0">
            <a:spAutoFit/>
          </a:bodyPr>
          <a:lstStyle/>
          <a:p>
            <a:r>
              <a:rPr lang="en-US" dirty="0"/>
              <a:t>2017</a:t>
            </a:r>
          </a:p>
        </p:txBody>
      </p:sp>
      <p:sp>
        <p:nvSpPr>
          <p:cNvPr id="8" name="TextBox 7"/>
          <p:cNvSpPr txBox="1"/>
          <p:nvPr/>
        </p:nvSpPr>
        <p:spPr>
          <a:xfrm>
            <a:off x="940904" y="2174914"/>
            <a:ext cx="10412896" cy="369332"/>
          </a:xfrm>
          <a:prstGeom prst="rect">
            <a:avLst/>
          </a:prstGeom>
          <a:noFill/>
        </p:spPr>
        <p:txBody>
          <a:bodyPr wrap="square" rtlCol="0">
            <a:spAutoFit/>
          </a:bodyPr>
          <a:lstStyle/>
          <a:p>
            <a:r>
              <a:rPr lang="en-US" dirty="0"/>
              <a:t>BOO-YAH!  EDUCATIONAL MARKETING SERVICES COMPANY </a:t>
            </a:r>
          </a:p>
        </p:txBody>
      </p:sp>
      <p:pic>
        <p:nvPicPr>
          <p:cNvPr id="3" name="Picture 2"/>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1891" y="-5745"/>
            <a:ext cx="12192000" cy="6909348"/>
          </a:xfrm>
          <a:prstGeom prst="rect">
            <a:avLst/>
          </a:prstGeom>
        </p:spPr>
      </p:pic>
      <p:sp>
        <p:nvSpPr>
          <p:cNvPr id="2" name="Title 1"/>
          <p:cNvSpPr>
            <a:spLocks noGrp="1"/>
          </p:cNvSpPr>
          <p:nvPr>
            <p:ph type="title"/>
          </p:nvPr>
        </p:nvSpPr>
        <p:spPr>
          <a:xfrm>
            <a:off x="5111399" y="-292446"/>
            <a:ext cx="6739435" cy="1325563"/>
          </a:xfrm>
        </p:spPr>
        <p:txBody>
          <a:bodyPr>
            <a:noAutofit/>
          </a:bodyPr>
          <a:lstStyle/>
          <a:p>
            <a:pPr algn="r"/>
            <a:br>
              <a:rPr lang="en-US" sz="6000" dirty="0">
                <a:solidFill>
                  <a:schemeClr val="bg1"/>
                </a:solidFill>
                <a:latin typeface="Espresso Dolce" charset="0"/>
                <a:ea typeface="Espresso Dolce" charset="0"/>
                <a:cs typeface="Espresso Dolce" charset="0"/>
              </a:rPr>
            </a:br>
            <a:r>
              <a:rPr lang="en-US" sz="4400" b="1" dirty="0">
                <a:solidFill>
                  <a:schemeClr val="bg1"/>
                </a:solidFill>
                <a:latin typeface="Espresso Dolce" charset="0"/>
                <a:ea typeface="Espresso Dolce" charset="0"/>
                <a:cs typeface="Espresso Dolce" charset="0"/>
              </a:rPr>
              <a:t>Founder of </a:t>
            </a:r>
            <a:r>
              <a:rPr lang="en-US" sz="4400" b="1" dirty="0">
                <a:solidFill>
                  <a:schemeClr val="bg1"/>
                </a:solidFill>
              </a:rPr>
              <a:t>Boo-Yah!</a:t>
            </a:r>
            <a:br>
              <a:rPr lang="en-US" sz="4400" b="1" dirty="0">
                <a:solidFill>
                  <a:schemeClr val="bg1"/>
                </a:solidFill>
              </a:rPr>
            </a:br>
            <a:r>
              <a:rPr lang="en-US" sz="6000" b="1" dirty="0">
                <a:solidFill>
                  <a:srgbClr val="DF4D28"/>
                </a:solidFill>
                <a:latin typeface="Espresso Dolce" charset="0"/>
                <a:ea typeface="Espresso Dolce" charset="0"/>
                <a:cs typeface="Espresso Dolce" charset="0"/>
              </a:rPr>
              <a:t>Carmen Murray</a:t>
            </a:r>
          </a:p>
        </p:txBody>
      </p:sp>
      <p:sp>
        <p:nvSpPr>
          <p:cNvPr id="4" name="TextBox 3"/>
          <p:cNvSpPr txBox="1"/>
          <p:nvPr/>
        </p:nvSpPr>
        <p:spPr>
          <a:xfrm>
            <a:off x="6420255" y="1594587"/>
            <a:ext cx="5652474" cy="1384995"/>
          </a:xfrm>
          <a:prstGeom prst="rect">
            <a:avLst/>
          </a:prstGeom>
          <a:noFill/>
        </p:spPr>
        <p:txBody>
          <a:bodyPr wrap="square" rtlCol="0">
            <a:spAutoFit/>
          </a:bodyPr>
          <a:lstStyle/>
          <a:p>
            <a:pPr algn="r"/>
            <a:r>
              <a:rPr lang="en-US" sz="1200" dirty="0">
                <a:solidFill>
                  <a:schemeClr val="bg1"/>
                </a:solidFill>
                <a:latin typeface="Century Gothic" charset="0"/>
                <a:ea typeface="Century Gothic" charset="0"/>
                <a:cs typeface="Century Gothic" charset="0"/>
              </a:rPr>
              <a:t>Carmen has become a household name among marketing professionals as a result of her inspirational ”masterclasses” These sessions have reached thousands of marketers across SA.  Masterclasses inspire marketers to disrupt and delight addressing sessions such as Mobile Innovation, Gamification, the 4</a:t>
            </a:r>
            <a:r>
              <a:rPr lang="en-US" sz="1200" baseline="30000" dirty="0">
                <a:solidFill>
                  <a:schemeClr val="bg1"/>
                </a:solidFill>
                <a:latin typeface="Century Gothic" charset="0"/>
                <a:ea typeface="Century Gothic" charset="0"/>
                <a:cs typeface="Century Gothic" charset="0"/>
              </a:rPr>
              <a:t>th</a:t>
            </a:r>
            <a:r>
              <a:rPr lang="en-US" sz="1200" dirty="0">
                <a:solidFill>
                  <a:schemeClr val="bg1"/>
                </a:solidFill>
                <a:latin typeface="Century Gothic" charset="0"/>
                <a:ea typeface="Century Gothic" charset="0"/>
                <a:cs typeface="Century Gothic" charset="0"/>
              </a:rPr>
              <a:t> Technology Transformation, Fueling Creativity and Applying Inspiration, Brand Purpose and where great ideas come from.</a:t>
            </a:r>
          </a:p>
        </p:txBody>
      </p:sp>
      <p:sp>
        <p:nvSpPr>
          <p:cNvPr id="9" name="TextBox 8"/>
          <p:cNvSpPr txBox="1"/>
          <p:nvPr/>
        </p:nvSpPr>
        <p:spPr>
          <a:xfrm>
            <a:off x="6420257" y="3423610"/>
            <a:ext cx="5652470" cy="646331"/>
          </a:xfrm>
          <a:prstGeom prst="rect">
            <a:avLst/>
          </a:prstGeom>
          <a:noFill/>
        </p:spPr>
        <p:txBody>
          <a:bodyPr wrap="square" rtlCol="0">
            <a:spAutoFit/>
          </a:bodyPr>
          <a:lstStyle/>
          <a:p>
            <a:pPr algn="r"/>
            <a:r>
              <a:rPr lang="en-US" sz="1200" b="1" dirty="0">
                <a:solidFill>
                  <a:schemeClr val="bg1"/>
                </a:solidFill>
                <a:latin typeface="Century Gothic" charset="0"/>
                <a:ea typeface="Century Gothic" charset="0"/>
                <a:cs typeface="Century Gothic" charset="0"/>
              </a:rPr>
              <a:t>Carmen’s big personality and presentation style can also be found on the airwaves on The WITEE Chatterbots Show </a:t>
            </a:r>
          </a:p>
          <a:p>
            <a:pPr algn="r"/>
            <a:r>
              <a:rPr lang="en-US" sz="1200" b="1" dirty="0">
                <a:solidFill>
                  <a:schemeClr val="bg1"/>
                </a:solidFill>
                <a:latin typeface="Century Gothic" charset="0"/>
                <a:ea typeface="Century Gothic" charset="0"/>
                <a:cs typeface="Century Gothic" charset="0"/>
              </a:rPr>
              <a:t>(Women in Tech Empowering Everyone)</a:t>
            </a:r>
          </a:p>
        </p:txBody>
      </p:sp>
      <p:sp>
        <p:nvSpPr>
          <p:cNvPr id="10" name="TextBox 9"/>
          <p:cNvSpPr txBox="1"/>
          <p:nvPr/>
        </p:nvSpPr>
        <p:spPr>
          <a:xfrm>
            <a:off x="6732101" y="4139723"/>
            <a:ext cx="5340625" cy="461665"/>
          </a:xfrm>
          <a:prstGeom prst="rect">
            <a:avLst/>
          </a:prstGeom>
          <a:noFill/>
        </p:spPr>
        <p:txBody>
          <a:bodyPr wrap="square" rtlCol="0">
            <a:spAutoFit/>
          </a:bodyPr>
          <a:lstStyle/>
          <a:p>
            <a:pPr algn="r"/>
            <a:r>
              <a:rPr lang="en-US" sz="1200" dirty="0">
                <a:solidFill>
                  <a:schemeClr val="bg1"/>
                </a:solidFill>
                <a:latin typeface="Century Gothic" charset="0"/>
                <a:ea typeface="Century Gothic" charset="0"/>
                <a:cs typeface="Century Gothic" charset="0"/>
              </a:rPr>
              <a:t>Carmen has been a inspirational speaker at more than 100 events in 20 countries to a combined audience of over 21,000 people</a:t>
            </a:r>
          </a:p>
        </p:txBody>
      </p:sp>
      <p:sp>
        <p:nvSpPr>
          <p:cNvPr id="11" name="TextBox 10"/>
          <p:cNvSpPr txBox="1"/>
          <p:nvPr/>
        </p:nvSpPr>
        <p:spPr>
          <a:xfrm>
            <a:off x="6715536" y="4722148"/>
            <a:ext cx="5340625" cy="646331"/>
          </a:xfrm>
          <a:prstGeom prst="rect">
            <a:avLst/>
          </a:prstGeom>
          <a:noFill/>
        </p:spPr>
        <p:txBody>
          <a:bodyPr wrap="square" rtlCol="0">
            <a:spAutoFit/>
          </a:bodyPr>
          <a:lstStyle/>
          <a:p>
            <a:pPr algn="r"/>
            <a:r>
              <a:rPr lang="en-US" sz="1200" dirty="0">
                <a:solidFill>
                  <a:schemeClr val="bg1"/>
                </a:solidFill>
                <a:latin typeface="Century Gothic" charset="0"/>
                <a:ea typeface="Century Gothic" charset="0"/>
                <a:cs typeface="Century Gothic" charset="0"/>
              </a:rPr>
              <a:t>Industry Contributions include MMA, IAB, DMA, MRMW, AMASA, BOGDM, Brand Live, Social TV, </a:t>
            </a:r>
            <a:r>
              <a:rPr lang="en-US" sz="1200" dirty="0" err="1">
                <a:solidFill>
                  <a:schemeClr val="bg1"/>
                </a:solidFill>
                <a:latin typeface="Century Gothic" charset="0"/>
                <a:ea typeface="Century Gothic" charset="0"/>
                <a:cs typeface="Century Gothic" charset="0"/>
              </a:rPr>
              <a:t>RebaOne</a:t>
            </a:r>
            <a:r>
              <a:rPr lang="en-US" sz="1200" dirty="0">
                <a:solidFill>
                  <a:schemeClr val="bg1"/>
                </a:solidFill>
                <a:latin typeface="Century Gothic" charset="0"/>
                <a:ea typeface="Century Gothic" charset="0"/>
                <a:cs typeface="Century Gothic" charset="0"/>
              </a:rPr>
              <a:t> Academy, GIBS, AAA School of Advertising and an array of international business schools.</a:t>
            </a:r>
          </a:p>
        </p:txBody>
      </p:sp>
      <p:pic>
        <p:nvPicPr>
          <p:cNvPr id="6" name="Picture 5"/>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288923" y="6064457"/>
            <a:ext cx="767238" cy="730457"/>
          </a:xfrm>
          <a:prstGeom prst="rect">
            <a:avLst/>
          </a:prstGeom>
        </p:spPr>
      </p:pic>
      <p:sp>
        <p:nvSpPr>
          <p:cNvPr id="13" name="TextBox 12"/>
          <p:cNvSpPr txBox="1"/>
          <p:nvPr/>
        </p:nvSpPr>
        <p:spPr>
          <a:xfrm>
            <a:off x="6084109" y="6052915"/>
            <a:ext cx="5340625" cy="276999"/>
          </a:xfrm>
          <a:prstGeom prst="rect">
            <a:avLst/>
          </a:prstGeom>
          <a:noFill/>
        </p:spPr>
        <p:txBody>
          <a:bodyPr wrap="square" rtlCol="0">
            <a:spAutoFit/>
          </a:bodyPr>
          <a:lstStyle/>
          <a:p>
            <a:pPr algn="r"/>
            <a:r>
              <a:rPr lang="en-US" sz="1200" dirty="0">
                <a:solidFill>
                  <a:schemeClr val="bg1"/>
                </a:solidFill>
                <a:latin typeface="Century Gothic" charset="0"/>
                <a:ea typeface="Century Gothic" charset="0"/>
                <a:cs typeface="Century Gothic" charset="0"/>
              </a:rPr>
              <a:t>Carmen Is certified with the IDM and DMI </a:t>
            </a:r>
          </a:p>
        </p:txBody>
      </p:sp>
      <p:pic>
        <p:nvPicPr>
          <p:cNvPr id="5" name="Picture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456104" y="6341457"/>
            <a:ext cx="674208" cy="550603"/>
          </a:xfrm>
          <a:prstGeom prst="rect">
            <a:avLst/>
          </a:prstGeom>
        </p:spPr>
      </p:pic>
      <p:pic>
        <p:nvPicPr>
          <p:cNvPr id="14" name="Picture 13"/>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715742" y="6185218"/>
            <a:ext cx="1530750" cy="863083"/>
          </a:xfrm>
          <a:prstGeom prst="rect">
            <a:avLst/>
          </a:prstGeom>
        </p:spPr>
      </p:pic>
      <p:sp>
        <p:nvSpPr>
          <p:cNvPr id="15" name="TextBox 14"/>
          <p:cNvSpPr txBox="1"/>
          <p:nvPr/>
        </p:nvSpPr>
        <p:spPr>
          <a:xfrm>
            <a:off x="5538134" y="3057654"/>
            <a:ext cx="6534592" cy="276999"/>
          </a:xfrm>
          <a:prstGeom prst="rect">
            <a:avLst/>
          </a:prstGeom>
          <a:noFill/>
        </p:spPr>
        <p:txBody>
          <a:bodyPr wrap="square" rtlCol="0">
            <a:spAutoFit/>
          </a:bodyPr>
          <a:lstStyle/>
          <a:p>
            <a:pPr algn="r"/>
            <a:r>
              <a:rPr lang="en-US" sz="1200" b="1" dirty="0">
                <a:solidFill>
                  <a:schemeClr val="bg1"/>
                </a:solidFill>
                <a:latin typeface="Century Gothic" charset="0"/>
                <a:ea typeface="Century Gothic" charset="0"/>
                <a:cs typeface="Century Gothic" charset="0"/>
              </a:rPr>
              <a:t>She is a Business Strategist in:  Tech | Innovation| </a:t>
            </a:r>
            <a:r>
              <a:rPr lang="en-US" sz="1200" b="1">
                <a:solidFill>
                  <a:schemeClr val="bg1"/>
                </a:solidFill>
                <a:latin typeface="Century Gothic" charset="0"/>
                <a:ea typeface="Century Gothic" charset="0"/>
                <a:cs typeface="Century Gothic" charset="0"/>
              </a:rPr>
              <a:t>Data Science| Brand Purpose </a:t>
            </a:r>
            <a:endParaRPr lang="en-US" sz="1200" b="1" dirty="0">
              <a:solidFill>
                <a:schemeClr val="bg1"/>
              </a:solidFill>
              <a:latin typeface="Century Gothic" charset="0"/>
              <a:ea typeface="Century Gothic" charset="0"/>
              <a:cs typeface="Century Gothic" charset="0"/>
            </a:endParaRPr>
          </a:p>
        </p:txBody>
      </p:sp>
      <p:sp>
        <p:nvSpPr>
          <p:cNvPr id="16" name="TextBox 15">
            <a:extLst>
              <a:ext uri="{FF2B5EF4-FFF2-40B4-BE49-F238E27FC236}">
                <a16:creationId xmlns:a16="http://schemas.microsoft.com/office/drawing/2014/main" id="{041D513D-36F2-DA44-9EC9-235275BC2C6C}"/>
              </a:ext>
            </a:extLst>
          </p:cNvPr>
          <p:cNvSpPr txBox="1"/>
          <p:nvPr/>
        </p:nvSpPr>
        <p:spPr>
          <a:xfrm>
            <a:off x="6576179" y="5368479"/>
            <a:ext cx="5340625" cy="646331"/>
          </a:xfrm>
          <a:prstGeom prst="rect">
            <a:avLst/>
          </a:prstGeom>
          <a:noFill/>
        </p:spPr>
        <p:txBody>
          <a:bodyPr wrap="square" rtlCol="0">
            <a:spAutoFit/>
          </a:bodyPr>
          <a:lstStyle/>
          <a:p>
            <a:pPr algn="r"/>
            <a:r>
              <a:rPr lang="en-US" sz="1200" dirty="0">
                <a:solidFill>
                  <a:schemeClr val="bg1"/>
                </a:solidFill>
                <a:latin typeface="Century Gothic" charset="0"/>
                <a:ea typeface="Century Gothic" charset="0"/>
                <a:cs typeface="Century Gothic" charset="0"/>
              </a:rPr>
              <a:t>Carmen is also the local trainer and collaborator of content for The Connected Marketer Training Courses from UK, and the Best of Global Digital Marketing training from Europe </a:t>
            </a:r>
          </a:p>
        </p:txBody>
      </p:sp>
    </p:spTree>
    <p:extLst>
      <p:ext uri="{BB962C8B-B14F-4D97-AF65-F5344CB8AC3E}">
        <p14:creationId xmlns:p14="http://schemas.microsoft.com/office/powerpoint/2010/main" val="10156530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email">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p:blipFill>
        <p:spPr>
          <a:xfrm>
            <a:off x="0" y="1075030"/>
            <a:ext cx="5486400" cy="5782972"/>
          </a:xfrm>
          <a:prstGeom prst="rect">
            <a:avLst/>
          </a:prstGeom>
        </p:spPr>
      </p:pic>
      <p:sp>
        <p:nvSpPr>
          <p:cNvPr id="2" name="Rectangle 1"/>
          <p:cNvSpPr/>
          <p:nvPr/>
        </p:nvSpPr>
        <p:spPr>
          <a:xfrm>
            <a:off x="5808135" y="1686440"/>
            <a:ext cx="6042489" cy="2308324"/>
          </a:xfrm>
          <a:prstGeom prst="rect">
            <a:avLst/>
          </a:prstGeom>
        </p:spPr>
        <p:txBody>
          <a:bodyPr wrap="square">
            <a:spAutoFit/>
          </a:bodyPr>
          <a:lstStyle/>
          <a:p>
            <a:r>
              <a:rPr lang="en-GB" sz="4800" dirty="0">
                <a:latin typeface="Century Gothic" charset="0"/>
                <a:ea typeface="Century Gothic" charset="0"/>
                <a:cs typeface="Century Gothic" charset="0"/>
                <a:sym typeface="Gill Sans Light" charset="0"/>
              </a:rPr>
              <a:t>Hire people that know this stuff.</a:t>
            </a:r>
          </a:p>
          <a:p>
            <a:r>
              <a:rPr lang="en-GB" sz="4800" b="1" dirty="0">
                <a:solidFill>
                  <a:srgbClr val="01A3A3"/>
                </a:solidFill>
                <a:latin typeface="Century Gothic" charset="0"/>
                <a:ea typeface="Century Gothic" charset="0"/>
                <a:cs typeface="Century Gothic" charset="0"/>
                <a:sym typeface="Gill Sans Light" charset="0"/>
              </a:rPr>
              <a:t>Or learn new skills.</a:t>
            </a:r>
          </a:p>
        </p:txBody>
      </p:sp>
      <p:pic>
        <p:nvPicPr>
          <p:cNvPr id="4" name="Picture 3"/>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6738731" y="6341565"/>
            <a:ext cx="2743234" cy="278544"/>
          </a:xfrm>
          <a:prstGeom prst="rect">
            <a:avLst/>
          </a:prstGeom>
        </p:spPr>
      </p:pic>
    </p:spTree>
    <p:extLst>
      <p:ext uri="{BB962C8B-B14F-4D97-AF65-F5344CB8AC3E}">
        <p14:creationId xmlns:p14="http://schemas.microsoft.com/office/powerpoint/2010/main" val="401391957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orange, group, colored&#10;&#10;Description generated with high confidence">
            <a:extLst>
              <a:ext uri="{FF2B5EF4-FFF2-40B4-BE49-F238E27FC236}">
                <a16:creationId xmlns:a16="http://schemas.microsoft.com/office/drawing/2014/main" id="{5D207AAA-7D4A-4696-8804-82A10C649181}"/>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06811" y="128495"/>
            <a:ext cx="6502671" cy="6601011"/>
          </a:xfrm>
          <a:prstGeom prst="rect">
            <a:avLst/>
          </a:prstGeom>
        </p:spPr>
      </p:pic>
      <p:pic>
        <p:nvPicPr>
          <p:cNvPr id="13" name="Picture 12" descr="A person wearing a white shirt&#10;&#10;Description generated with high confidence">
            <a:extLst>
              <a:ext uri="{FF2B5EF4-FFF2-40B4-BE49-F238E27FC236}">
                <a16:creationId xmlns:a16="http://schemas.microsoft.com/office/drawing/2014/main" id="{610EA723-A24A-4FCA-909F-803B44AD557D}"/>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48493" y="396430"/>
            <a:ext cx="5982184" cy="6131207"/>
          </a:xfrm>
          <a:prstGeom prst="rect">
            <a:avLst/>
          </a:prstGeom>
        </p:spPr>
      </p:pic>
      <p:sp>
        <p:nvSpPr>
          <p:cNvPr id="6" name="TextBox 5">
            <a:extLst>
              <a:ext uri="{FF2B5EF4-FFF2-40B4-BE49-F238E27FC236}">
                <a16:creationId xmlns:a16="http://schemas.microsoft.com/office/drawing/2014/main" id="{167FCB07-0AF1-4887-8E98-7EF393C9B2BB}"/>
              </a:ext>
            </a:extLst>
          </p:cNvPr>
          <p:cNvSpPr txBox="1"/>
          <p:nvPr/>
        </p:nvSpPr>
        <p:spPr>
          <a:xfrm>
            <a:off x="7267800" y="1332356"/>
            <a:ext cx="5182518" cy="3163110"/>
          </a:xfrm>
          <a:prstGeom prst="rect">
            <a:avLst/>
          </a:prstGeom>
          <a:noFill/>
        </p:spPr>
        <p:txBody>
          <a:bodyPr wrap="square" rtlCol="0">
            <a:spAutoFit/>
          </a:bodyPr>
          <a:lstStyle/>
          <a:p>
            <a:pPr>
              <a:lnSpc>
                <a:spcPct val="70000"/>
              </a:lnSpc>
            </a:pPr>
            <a:r>
              <a:rPr lang="en-ZA" sz="7000" b="1" dirty="0">
                <a:solidFill>
                  <a:schemeClr val="tx1">
                    <a:lumMod val="65000"/>
                    <a:lumOff val="35000"/>
                  </a:schemeClr>
                </a:solidFill>
                <a:latin typeface="Espresso Dolce" pitchFamily="2" charset="0"/>
              </a:rPr>
              <a:t>Let knowledge </a:t>
            </a:r>
          </a:p>
          <a:p>
            <a:pPr>
              <a:lnSpc>
                <a:spcPct val="70000"/>
              </a:lnSpc>
            </a:pPr>
            <a:r>
              <a:rPr lang="en-ZA" sz="7000" b="1" dirty="0">
                <a:solidFill>
                  <a:schemeClr val="tx1">
                    <a:lumMod val="65000"/>
                    <a:lumOff val="35000"/>
                  </a:schemeClr>
                </a:solidFill>
                <a:latin typeface="Espresso Dolce" pitchFamily="2" charset="0"/>
              </a:rPr>
              <a:t>be your superpower</a:t>
            </a:r>
          </a:p>
        </p:txBody>
      </p:sp>
      <p:pic>
        <p:nvPicPr>
          <p:cNvPr id="10" name="Picture 9">
            <a:extLst>
              <a:ext uri="{FF2B5EF4-FFF2-40B4-BE49-F238E27FC236}">
                <a16:creationId xmlns:a16="http://schemas.microsoft.com/office/drawing/2014/main" id="{982B862F-88D2-4D7F-A25F-11C0F2216F5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426027" y="5312876"/>
            <a:ext cx="1487962" cy="1416630"/>
          </a:xfrm>
          <a:prstGeom prst="rect">
            <a:avLst/>
          </a:prstGeom>
        </p:spPr>
      </p:pic>
      <p:pic>
        <p:nvPicPr>
          <p:cNvPr id="7" name="Picture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1257286" y="12537"/>
            <a:ext cx="934714" cy="502409"/>
          </a:xfrm>
          <a:prstGeom prst="rect">
            <a:avLst/>
          </a:prstGeom>
        </p:spPr>
      </p:pic>
    </p:spTree>
    <p:extLst>
      <p:ext uri="{BB962C8B-B14F-4D97-AF65-F5344CB8AC3E}">
        <p14:creationId xmlns:p14="http://schemas.microsoft.com/office/powerpoint/2010/main" val="39504454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61BCFF-6372-455F-BB8C-6B61B9544E8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604887" y="492551"/>
            <a:ext cx="10982227" cy="5872899"/>
          </a:xfrm>
          <a:prstGeom prst="rect">
            <a:avLst/>
          </a:prstGeom>
        </p:spPr>
      </p:pic>
      <p:pic>
        <p:nvPicPr>
          <p:cNvPr id="8" name="Picture 7" descr="A hot dog&#10;&#10;Description generated with high confidence">
            <a:extLst>
              <a:ext uri="{FF2B5EF4-FFF2-40B4-BE49-F238E27FC236}">
                <a16:creationId xmlns:a16="http://schemas.microsoft.com/office/drawing/2014/main" id="{CCEB0CA3-4FD9-4BA8-82BC-098D368BE039}"/>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r="-1"/>
          <a:stretch/>
        </p:blipFill>
        <p:spPr>
          <a:xfrm>
            <a:off x="88979" y="20581"/>
            <a:ext cx="6705225" cy="6809255"/>
          </a:xfrm>
          <a:prstGeom prst="flowChartConnector">
            <a:avLst/>
          </a:prstGeom>
        </p:spPr>
      </p:pic>
      <p:pic>
        <p:nvPicPr>
          <p:cNvPr id="7" name="Picture 6">
            <a:extLst>
              <a:ext uri="{FF2B5EF4-FFF2-40B4-BE49-F238E27FC236}">
                <a16:creationId xmlns:a16="http://schemas.microsoft.com/office/drawing/2014/main" id="{88F407AD-3D97-456A-916A-6CCD8B048A3A}"/>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497624" y="5149777"/>
            <a:ext cx="1520338" cy="1447454"/>
          </a:xfrm>
          <a:prstGeom prst="rect">
            <a:avLst/>
          </a:prstGeom>
        </p:spPr>
      </p:pic>
      <p:sp>
        <p:nvSpPr>
          <p:cNvPr id="6" name="TextBox 5">
            <a:extLst>
              <a:ext uri="{FF2B5EF4-FFF2-40B4-BE49-F238E27FC236}">
                <a16:creationId xmlns:a16="http://schemas.microsoft.com/office/drawing/2014/main" id="{AAA615F1-3554-4B40-818A-D491D93D7669}"/>
              </a:ext>
            </a:extLst>
          </p:cNvPr>
          <p:cNvSpPr txBox="1"/>
          <p:nvPr/>
        </p:nvSpPr>
        <p:spPr>
          <a:xfrm>
            <a:off x="-174037" y="2186047"/>
            <a:ext cx="12191999" cy="5309146"/>
          </a:xfrm>
          <a:prstGeom prst="rect">
            <a:avLst/>
          </a:prstGeom>
          <a:noFill/>
        </p:spPr>
        <p:txBody>
          <a:bodyPr wrap="square" rtlCol="0">
            <a:spAutoFit/>
          </a:bodyPr>
          <a:lstStyle/>
          <a:p>
            <a:pPr algn="ctr"/>
            <a:r>
              <a:rPr lang="en-ZA" sz="13900" b="1">
                <a:solidFill>
                  <a:schemeClr val="bg1"/>
                </a:solidFill>
                <a:latin typeface="Century Gothic" panose="020B0502020202020204" pitchFamily="34" charset="0"/>
              </a:rPr>
              <a:t>THANK</a:t>
            </a:r>
            <a:r>
              <a:rPr lang="en-ZA" sz="13900" b="1">
                <a:latin typeface="Century Gothic" panose="020B0502020202020204" pitchFamily="34" charset="0"/>
              </a:rPr>
              <a:t>YOU</a:t>
            </a:r>
            <a:endParaRPr lang="en-US" sz="2400" b="1" dirty="0">
              <a:latin typeface="Century Gothic" charset="0"/>
              <a:ea typeface="Century Gothic" charset="0"/>
              <a:cs typeface="Century Gothic" charset="0"/>
            </a:endParaRPr>
          </a:p>
          <a:p>
            <a:pPr algn="ctr"/>
            <a:endParaRPr lang="en-ZA" sz="20000" b="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6770871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211051" cy="6858000"/>
          </a:xfrm>
          <a:prstGeom prst="rect">
            <a:avLst/>
          </a:prstGeom>
          <a:solidFill>
            <a:srgbClr val="0091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solidFill>
                <a:srgbClr val="1C1C1C"/>
              </a:solidFill>
            </a:endParaRPr>
          </a:p>
        </p:txBody>
      </p:sp>
      <p:sp>
        <p:nvSpPr>
          <p:cNvPr id="2" name="Rectangle 1"/>
          <p:cNvSpPr/>
          <p:nvPr/>
        </p:nvSpPr>
        <p:spPr>
          <a:xfrm>
            <a:off x="1200151" y="2038233"/>
            <a:ext cx="9829800" cy="995209"/>
          </a:xfrm>
          <a:prstGeom prst="rect">
            <a:avLst/>
          </a:prstGeom>
        </p:spPr>
        <p:txBody>
          <a:bodyPr wrap="square">
            <a:spAutoFit/>
          </a:bodyPr>
          <a:lstStyle/>
          <a:p>
            <a:r>
              <a:rPr lang="en-US" sz="5867" b="1" dirty="0">
                <a:solidFill>
                  <a:srgbClr val="FFFFFF"/>
                </a:solidFill>
                <a:latin typeface="Espresso Dolce" pitchFamily="2" charset="77"/>
                <a:ea typeface="Open Sans" charset="0"/>
                <a:cs typeface="Open Sans" charset="0"/>
              </a:rPr>
              <a:t>Future Shock:</a:t>
            </a:r>
          </a:p>
        </p:txBody>
      </p:sp>
      <p:sp>
        <p:nvSpPr>
          <p:cNvPr id="3" name="Rectangle 2"/>
          <p:cNvSpPr/>
          <p:nvPr/>
        </p:nvSpPr>
        <p:spPr>
          <a:xfrm>
            <a:off x="1200151" y="3064153"/>
            <a:ext cx="9829800" cy="2062103"/>
          </a:xfrm>
          <a:prstGeom prst="rect">
            <a:avLst/>
          </a:prstGeom>
        </p:spPr>
        <p:txBody>
          <a:bodyPr wrap="square">
            <a:spAutoFit/>
          </a:bodyPr>
          <a:lstStyle/>
          <a:p>
            <a:r>
              <a:rPr lang="en-US" sz="3200" dirty="0">
                <a:solidFill>
                  <a:srgbClr val="FFFFFF"/>
                </a:solidFill>
                <a:latin typeface="Century Gothic" panose="020B0502020202020204" pitchFamily="34" charset="0"/>
                <a:ea typeface="Open Sans" charset="0"/>
                <a:cs typeface="Open Sans" charset="0"/>
              </a:rPr>
              <a:t>too much change in too short a period of time</a:t>
            </a:r>
          </a:p>
          <a:p>
            <a:endParaRPr lang="en-US" sz="2400" dirty="0">
              <a:solidFill>
                <a:srgbClr val="FFFFFF"/>
              </a:solidFill>
              <a:latin typeface="Century Gothic" panose="020B0502020202020204" pitchFamily="34" charset="0"/>
              <a:ea typeface="Open Sans" charset="0"/>
              <a:cs typeface="Open Sans" charset="0"/>
            </a:endParaRPr>
          </a:p>
          <a:p>
            <a:endParaRPr lang="en-US" sz="2400" dirty="0">
              <a:solidFill>
                <a:srgbClr val="FFFFFF"/>
              </a:solidFill>
              <a:latin typeface="Century Gothic" panose="020B0502020202020204" pitchFamily="34" charset="0"/>
              <a:ea typeface="Open Sans" charset="0"/>
              <a:cs typeface="Open Sans" charset="0"/>
            </a:endParaRPr>
          </a:p>
          <a:p>
            <a:endParaRPr lang="en-US" sz="2400" dirty="0">
              <a:solidFill>
                <a:srgbClr val="FFFFFF"/>
              </a:solidFill>
              <a:latin typeface="Century Gothic" panose="020B0502020202020204" pitchFamily="34" charset="0"/>
              <a:ea typeface="Open Sans" charset="0"/>
              <a:cs typeface="Open Sans" charset="0"/>
            </a:endParaRPr>
          </a:p>
          <a:p>
            <a:r>
              <a:rPr lang="en-US" sz="2400" dirty="0">
                <a:solidFill>
                  <a:srgbClr val="FFFFFF"/>
                </a:solidFill>
                <a:latin typeface="Century Gothic" panose="020B0502020202020204" pitchFamily="34" charset="0"/>
                <a:ea typeface="Open Sans" charset="0"/>
                <a:cs typeface="Open Sans" charset="0"/>
              </a:rPr>
              <a:t>Alvin Toffler </a:t>
            </a:r>
          </a:p>
        </p:txBody>
      </p:sp>
      <p:pic>
        <p:nvPicPr>
          <p:cNvPr id="5" name="Picture 4">
            <a:extLst>
              <a:ext uri="{FF2B5EF4-FFF2-40B4-BE49-F238E27FC236}">
                <a16:creationId xmlns:a16="http://schemas.microsoft.com/office/drawing/2014/main" id="{0609FA84-1EA3-0649-8B5E-1FFFE1971F59}"/>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68690" y="5316515"/>
            <a:ext cx="1441612" cy="1372502"/>
          </a:xfrm>
          <a:prstGeom prst="rect">
            <a:avLst/>
          </a:prstGeom>
        </p:spPr>
      </p:pic>
    </p:spTree>
    <p:extLst>
      <p:ext uri="{BB962C8B-B14F-4D97-AF65-F5344CB8AC3E}">
        <p14:creationId xmlns:p14="http://schemas.microsoft.com/office/powerpoint/2010/main" val="6593156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1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1319" y="0"/>
            <a:ext cx="12192000" cy="7132639"/>
          </a:xfrm>
          <a:prstGeom prst="rect">
            <a:avLst/>
          </a:prstGeom>
          <a:solidFill>
            <a:srgbClr val="0091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dirty="0">
              <a:solidFill>
                <a:srgbClr val="1C1C1C"/>
              </a:solidFill>
            </a:endParaRPr>
          </a:p>
        </p:txBody>
      </p:sp>
      <p:sp>
        <p:nvSpPr>
          <p:cNvPr id="12" name="Title 1"/>
          <p:cNvSpPr txBox="1">
            <a:spLocks/>
          </p:cNvSpPr>
          <p:nvPr/>
        </p:nvSpPr>
        <p:spPr>
          <a:xfrm>
            <a:off x="243931" y="274639"/>
            <a:ext cx="8567726" cy="1143000"/>
          </a:xfrm>
          <a:prstGeom prst="rect">
            <a:avLst/>
          </a:prstGeom>
        </p:spPr>
        <p:txBody>
          <a:bodyPr>
            <a:noAutofit/>
          </a:bodyPr>
          <a:lstStyle>
            <a:lvl1pPr algn="l" defTabSz="914400" rtl="0" eaLnBrk="1" latinLnBrk="0" hangingPunct="1">
              <a:lnSpc>
                <a:spcPct val="90000"/>
              </a:lnSpc>
              <a:spcBef>
                <a:spcPct val="0"/>
              </a:spcBef>
              <a:buNone/>
              <a:defRPr sz="3600" kern="1200">
                <a:solidFill>
                  <a:schemeClr val="tx1"/>
                </a:solidFill>
                <a:latin typeface="Open Sans" charset="0"/>
                <a:ea typeface="Open Sans" charset="0"/>
                <a:cs typeface="Open Sans" charset="0"/>
              </a:defRPr>
            </a:lvl1pPr>
          </a:lstStyle>
          <a:p>
            <a:r>
              <a:rPr lang="en-GB" sz="5400" b="1" dirty="0">
                <a:solidFill>
                  <a:schemeClr val="bg1"/>
                </a:solidFill>
                <a:latin typeface="Espresso Dolce" charset="0"/>
                <a:ea typeface="Espresso Dolce" charset="0"/>
                <a:cs typeface="Espresso Dolce" charset="0"/>
              </a:rPr>
              <a:t>70 – 20 – 10  Innovation Model</a:t>
            </a:r>
          </a:p>
        </p:txBody>
      </p:sp>
      <p:grpSp>
        <p:nvGrpSpPr>
          <p:cNvPr id="15" name="Group 14"/>
          <p:cNvGrpSpPr/>
          <p:nvPr/>
        </p:nvGrpSpPr>
        <p:grpSpPr>
          <a:xfrm rot="15772852">
            <a:off x="6437532" y="1171347"/>
            <a:ext cx="5595229" cy="5260834"/>
            <a:chOff x="3856705" y="1650309"/>
            <a:chExt cx="3919417" cy="3931419"/>
          </a:xfrm>
          <a:solidFill>
            <a:schemeClr val="bg1"/>
          </a:solidFill>
        </p:grpSpPr>
        <p:sp>
          <p:nvSpPr>
            <p:cNvPr id="17" name="Donut 16"/>
            <p:cNvSpPr/>
            <p:nvPr/>
          </p:nvSpPr>
          <p:spPr>
            <a:xfrm>
              <a:off x="3856705" y="1650309"/>
              <a:ext cx="3919417" cy="3931419"/>
            </a:xfrm>
            <a:prstGeom prst="donut">
              <a:avLst>
                <a:gd name="adj" fmla="val 10442"/>
              </a:avLst>
            </a:prstGeom>
            <a:grp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solidFill>
                  <a:schemeClr val="bg1"/>
                </a:solidFill>
              </a:endParaRPr>
            </a:p>
          </p:txBody>
        </p:sp>
        <p:sp>
          <p:nvSpPr>
            <p:cNvPr id="18" name="Donut 17"/>
            <p:cNvSpPr/>
            <p:nvPr/>
          </p:nvSpPr>
          <p:spPr>
            <a:xfrm>
              <a:off x="4426790" y="2620787"/>
              <a:ext cx="2625196" cy="2633235"/>
            </a:xfrm>
            <a:prstGeom prst="donut">
              <a:avLst>
                <a:gd name="adj" fmla="val 12457"/>
              </a:avLst>
            </a:prstGeom>
            <a:grp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solidFill>
                  <a:schemeClr val="bg1"/>
                </a:solidFill>
              </a:endParaRPr>
            </a:p>
          </p:txBody>
        </p:sp>
      </p:grpSp>
      <p:sp>
        <p:nvSpPr>
          <p:cNvPr id="2" name="Oval 1"/>
          <p:cNvSpPr/>
          <p:nvPr/>
        </p:nvSpPr>
        <p:spPr>
          <a:xfrm>
            <a:off x="8900275" y="3133068"/>
            <a:ext cx="1550494" cy="14490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243931" y="2131455"/>
            <a:ext cx="3219450" cy="523220"/>
          </a:xfrm>
          <a:prstGeom prst="rect">
            <a:avLst/>
          </a:prstGeom>
          <a:noFill/>
        </p:spPr>
        <p:txBody>
          <a:bodyPr wrap="square" rtlCol="0">
            <a:spAutoFit/>
          </a:bodyPr>
          <a:lstStyle/>
          <a:p>
            <a:r>
              <a:rPr lang="en-US" sz="2800" b="1" dirty="0">
                <a:solidFill>
                  <a:schemeClr val="bg1"/>
                </a:solidFill>
                <a:latin typeface="Century Gothic" charset="0"/>
                <a:ea typeface="Century Gothic" charset="0"/>
                <a:cs typeface="Century Gothic" charset="0"/>
              </a:rPr>
              <a:t>70 % Day to Day </a:t>
            </a:r>
          </a:p>
        </p:txBody>
      </p:sp>
      <p:sp>
        <p:nvSpPr>
          <p:cNvPr id="22" name="TextBox 21"/>
          <p:cNvSpPr txBox="1"/>
          <p:nvPr/>
        </p:nvSpPr>
        <p:spPr>
          <a:xfrm>
            <a:off x="243931" y="2617711"/>
            <a:ext cx="3219450" cy="523220"/>
          </a:xfrm>
          <a:prstGeom prst="rect">
            <a:avLst/>
          </a:prstGeom>
          <a:noFill/>
        </p:spPr>
        <p:txBody>
          <a:bodyPr wrap="square" rtlCol="0">
            <a:spAutoFit/>
          </a:bodyPr>
          <a:lstStyle/>
          <a:p>
            <a:r>
              <a:rPr lang="en-US" sz="2800" b="1" dirty="0">
                <a:solidFill>
                  <a:schemeClr val="bg1"/>
                </a:solidFill>
                <a:latin typeface="Century Gothic" charset="0"/>
                <a:ea typeface="Century Gothic" charset="0"/>
                <a:cs typeface="Century Gothic" charset="0"/>
              </a:rPr>
              <a:t>20 </a:t>
            </a:r>
            <a:r>
              <a:rPr lang="en-US" sz="2800" b="1">
                <a:solidFill>
                  <a:schemeClr val="bg1"/>
                </a:solidFill>
                <a:latin typeface="Century Gothic" charset="0"/>
                <a:ea typeface="Century Gothic" charset="0"/>
                <a:cs typeface="Century Gothic" charset="0"/>
              </a:rPr>
              <a:t>% Improving </a:t>
            </a:r>
            <a:endParaRPr lang="en-US" sz="2800" b="1" dirty="0">
              <a:solidFill>
                <a:schemeClr val="bg1"/>
              </a:solidFill>
              <a:latin typeface="Century Gothic" charset="0"/>
              <a:ea typeface="Century Gothic" charset="0"/>
              <a:cs typeface="Century Gothic" charset="0"/>
            </a:endParaRPr>
          </a:p>
        </p:txBody>
      </p:sp>
      <p:sp>
        <p:nvSpPr>
          <p:cNvPr id="28" name="TextBox 27"/>
          <p:cNvSpPr txBox="1"/>
          <p:nvPr/>
        </p:nvSpPr>
        <p:spPr>
          <a:xfrm>
            <a:off x="243931" y="3177895"/>
            <a:ext cx="3219450" cy="523220"/>
          </a:xfrm>
          <a:prstGeom prst="rect">
            <a:avLst/>
          </a:prstGeom>
          <a:noFill/>
        </p:spPr>
        <p:txBody>
          <a:bodyPr wrap="square" rtlCol="0">
            <a:spAutoFit/>
          </a:bodyPr>
          <a:lstStyle/>
          <a:p>
            <a:r>
              <a:rPr lang="en-US" sz="2800" b="1" dirty="0">
                <a:solidFill>
                  <a:schemeClr val="bg1"/>
                </a:solidFill>
                <a:latin typeface="Century Gothic" charset="0"/>
                <a:ea typeface="Century Gothic" charset="0"/>
                <a:cs typeface="Century Gothic" charset="0"/>
              </a:rPr>
              <a:t>10 % Exploring</a:t>
            </a:r>
          </a:p>
        </p:txBody>
      </p:sp>
      <p:sp>
        <p:nvSpPr>
          <p:cNvPr id="29" name="TextBox 28"/>
          <p:cNvSpPr txBox="1"/>
          <p:nvPr/>
        </p:nvSpPr>
        <p:spPr>
          <a:xfrm>
            <a:off x="243931" y="4608091"/>
            <a:ext cx="3219450" cy="523220"/>
          </a:xfrm>
          <a:prstGeom prst="rect">
            <a:avLst/>
          </a:prstGeom>
          <a:noFill/>
        </p:spPr>
        <p:txBody>
          <a:bodyPr wrap="square" rtlCol="0">
            <a:spAutoFit/>
          </a:bodyPr>
          <a:lstStyle/>
          <a:p>
            <a:r>
              <a:rPr lang="en-US" sz="2800" b="1" dirty="0">
                <a:solidFill>
                  <a:schemeClr val="bg1"/>
                </a:solidFill>
                <a:latin typeface="Century Gothic" charset="0"/>
                <a:ea typeface="Century Gothic" charset="0"/>
                <a:cs typeface="Century Gothic" charset="0"/>
              </a:rPr>
              <a:t>90 % Day to Day </a:t>
            </a:r>
          </a:p>
        </p:txBody>
      </p:sp>
      <p:sp>
        <p:nvSpPr>
          <p:cNvPr id="31" name="TextBox 30"/>
          <p:cNvSpPr txBox="1"/>
          <p:nvPr/>
        </p:nvSpPr>
        <p:spPr>
          <a:xfrm>
            <a:off x="241687" y="5206760"/>
            <a:ext cx="4629150" cy="523220"/>
          </a:xfrm>
          <a:prstGeom prst="rect">
            <a:avLst/>
          </a:prstGeom>
          <a:noFill/>
        </p:spPr>
        <p:txBody>
          <a:bodyPr wrap="square" rtlCol="0">
            <a:spAutoFit/>
          </a:bodyPr>
          <a:lstStyle/>
          <a:p>
            <a:r>
              <a:rPr lang="en-US" sz="2800" b="1" dirty="0">
                <a:solidFill>
                  <a:schemeClr val="bg1"/>
                </a:solidFill>
                <a:latin typeface="Century Gothic" charset="0"/>
                <a:ea typeface="Century Gothic" charset="0"/>
                <a:cs typeface="Century Gothic" charset="0"/>
              </a:rPr>
              <a:t>10 % Crisis Management </a:t>
            </a:r>
          </a:p>
        </p:txBody>
      </p:sp>
      <p:sp>
        <p:nvSpPr>
          <p:cNvPr id="32" name="TextBox 31"/>
          <p:cNvSpPr txBox="1"/>
          <p:nvPr/>
        </p:nvSpPr>
        <p:spPr>
          <a:xfrm>
            <a:off x="75706" y="1527592"/>
            <a:ext cx="5315462" cy="523220"/>
          </a:xfrm>
          <a:prstGeom prst="rect">
            <a:avLst/>
          </a:prstGeom>
          <a:noFill/>
        </p:spPr>
        <p:txBody>
          <a:bodyPr wrap="square" rtlCol="0">
            <a:spAutoFit/>
          </a:bodyPr>
          <a:lstStyle/>
          <a:p>
            <a:r>
              <a:rPr lang="en-US" sz="2800" b="1" dirty="0">
                <a:solidFill>
                  <a:schemeClr val="bg1"/>
                </a:solidFill>
                <a:latin typeface="Century Gothic" charset="0"/>
                <a:ea typeface="Century Gothic" charset="0"/>
                <a:cs typeface="Century Gothic" charset="0"/>
              </a:rPr>
              <a:t>What we should be doing?</a:t>
            </a:r>
          </a:p>
        </p:txBody>
      </p:sp>
      <p:sp>
        <p:nvSpPr>
          <p:cNvPr id="33" name="TextBox 32"/>
          <p:cNvSpPr txBox="1"/>
          <p:nvPr/>
        </p:nvSpPr>
        <p:spPr>
          <a:xfrm>
            <a:off x="-22639" y="4009422"/>
            <a:ext cx="5315462" cy="523220"/>
          </a:xfrm>
          <a:prstGeom prst="rect">
            <a:avLst/>
          </a:prstGeom>
          <a:noFill/>
        </p:spPr>
        <p:txBody>
          <a:bodyPr wrap="square" rtlCol="0">
            <a:spAutoFit/>
          </a:bodyPr>
          <a:lstStyle/>
          <a:p>
            <a:r>
              <a:rPr lang="en-US" sz="2800" b="1" dirty="0">
                <a:solidFill>
                  <a:schemeClr val="bg1"/>
                </a:solidFill>
                <a:latin typeface="Century Gothic" charset="0"/>
                <a:ea typeface="Century Gothic" charset="0"/>
                <a:cs typeface="Century Gothic" charset="0"/>
              </a:rPr>
              <a:t>What’s really happening?</a:t>
            </a:r>
          </a:p>
        </p:txBody>
      </p:sp>
    </p:spTree>
    <p:custDataLst>
      <p:tags r:id="rId1"/>
    </p:custDataLst>
    <p:extLst>
      <p:ext uri="{BB962C8B-B14F-4D97-AF65-F5344CB8AC3E}">
        <p14:creationId xmlns:p14="http://schemas.microsoft.com/office/powerpoint/2010/main" val="139581853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dissolve">
                                      <p:cBhvr>
                                        <p:cTn id="7" dur="50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dissolv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dissolve">
                                      <p:cBhvr>
                                        <p:cTn id="22" dur="500"/>
                                        <p:tgtEl>
                                          <p:spTgt spid="2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dissolve">
                                      <p:cBhvr>
                                        <p:cTn id="27" dur="500"/>
                                        <p:tgtEl>
                                          <p:spTgt spid="33"/>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dissolve">
                                      <p:cBhvr>
                                        <p:cTn id="32" dur="500"/>
                                        <p:tgtEl>
                                          <p:spTgt spid="2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dissolve">
                                      <p:cBhvr>
                                        <p:cTn id="3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2" grpId="0"/>
      <p:bldP spid="28" grpId="0"/>
      <p:bldP spid="29" grpId="0"/>
      <p:bldP spid="31" grpId="0"/>
      <p:bldP spid="32" grpId="0"/>
      <p:bldP spid="3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cstate="email">
            <a:extLst>
              <a:ext uri="{28A0092B-C50C-407E-A947-70E740481C1C}">
                <a14:useLocalDpi xmlns:a14="http://schemas.microsoft.com/office/drawing/2010/main"/>
              </a:ext>
            </a:extLst>
          </a:blip>
          <a:stretch>
            <a:fillRect/>
          </a:stretch>
        </p:blipFill>
        <p:spPr>
          <a:xfrm>
            <a:off x="2832057" y="1608138"/>
            <a:ext cx="6527885" cy="4351337"/>
          </a:xfrm>
        </p:spPr>
      </p:pic>
      <p:pic>
        <p:nvPicPr>
          <p:cNvPr id="5" name="Content Placeholder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2420600" cy="8281515"/>
          </a:xfrm>
          <a:prstGeom prst="rect">
            <a:avLst/>
          </a:prstGeom>
        </p:spPr>
      </p:pic>
      <p:pic>
        <p:nvPicPr>
          <p:cNvPr id="7" name="Picture 6">
            <a:extLst>
              <a:ext uri="{FF2B5EF4-FFF2-40B4-BE49-F238E27FC236}">
                <a16:creationId xmlns:a16="http://schemas.microsoft.com/office/drawing/2014/main" id="{982B862F-88D2-4D7F-A25F-11C0F2216F5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027138" y="5763488"/>
            <a:ext cx="993943" cy="946294"/>
          </a:xfrm>
          <a:prstGeom prst="rect">
            <a:avLst/>
          </a:prstGeom>
        </p:spPr>
      </p:pic>
      <p:sp>
        <p:nvSpPr>
          <p:cNvPr id="6" name="Title 1"/>
          <p:cNvSpPr txBox="1">
            <a:spLocks/>
          </p:cNvSpPr>
          <p:nvPr/>
        </p:nvSpPr>
        <p:spPr>
          <a:xfrm>
            <a:off x="158262" y="-50524"/>
            <a:ext cx="12678758" cy="167828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chemeClr val="tx1">
                    <a:lumMod val="75000"/>
                    <a:lumOff val="25000"/>
                  </a:schemeClr>
                </a:solidFill>
                <a:latin typeface="Espresso Dolce" charset="0"/>
                <a:ea typeface="Espresso Dolce" charset="0"/>
                <a:cs typeface="Espresso Dolce" charset="0"/>
              </a:defRPr>
            </a:lvl1pPr>
          </a:lstStyle>
          <a:p>
            <a:r>
              <a:rPr lang="en-US" sz="6000" b="1" dirty="0">
                <a:solidFill>
                  <a:schemeClr val="bg1"/>
                </a:solidFill>
              </a:rPr>
              <a:t>We are becoming </a:t>
            </a:r>
            <a:r>
              <a:rPr lang="en-US" sz="6000" b="1">
                <a:solidFill>
                  <a:schemeClr val="bg1"/>
                </a:solidFill>
              </a:rPr>
              <a:t>the </a:t>
            </a:r>
          </a:p>
          <a:p>
            <a:r>
              <a:rPr lang="en-US" sz="6000" b="1" dirty="0">
                <a:solidFill>
                  <a:schemeClr val="bg1"/>
                </a:solidFill>
              </a:rPr>
              <a:t>”Walking Dead” Professionals of our time</a:t>
            </a:r>
          </a:p>
        </p:txBody>
      </p:sp>
    </p:spTree>
    <p:extLst>
      <p:ext uri="{BB962C8B-B14F-4D97-AF65-F5344CB8AC3E}">
        <p14:creationId xmlns:p14="http://schemas.microsoft.com/office/powerpoint/2010/main" val="69849323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61BCFF-6372-455F-BB8C-6B61B9544E8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Rectangle 1">
            <a:extLst>
              <a:ext uri="{FF2B5EF4-FFF2-40B4-BE49-F238E27FC236}">
                <a16:creationId xmlns:a16="http://schemas.microsoft.com/office/drawing/2014/main" id="{23F7ED46-BD4D-4F2E-A2B3-A7907C37512B}"/>
              </a:ext>
            </a:extLst>
          </p:cNvPr>
          <p:cNvSpPr/>
          <p:nvPr/>
        </p:nvSpPr>
        <p:spPr>
          <a:xfrm>
            <a:off x="613948" y="1100601"/>
            <a:ext cx="11248001" cy="3705344"/>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b="1" dirty="0">
                <a:solidFill>
                  <a:schemeClr val="bg1"/>
                </a:solidFill>
                <a:latin typeface="Century Gothic" charset="0"/>
                <a:ea typeface="Century Gothic" charset="0"/>
                <a:cs typeface="Century Gothic" charset="0"/>
              </a:rPr>
              <a:t>“We are so busy getting the job done, being in meetings, and making targets that we neglect the important things that stand between surviving and thriving”</a:t>
            </a:r>
            <a:endParaRPr lang="en-ZA" sz="4000" b="1" dirty="0">
              <a:solidFill>
                <a:schemeClr val="bg1"/>
              </a:solidFill>
              <a:latin typeface="Century Gothic" panose="020B0502020202020204" pitchFamily="34" charset="0"/>
            </a:endParaRPr>
          </a:p>
        </p:txBody>
      </p:sp>
      <p:pic>
        <p:nvPicPr>
          <p:cNvPr id="5" name="Picture 4">
            <a:extLst>
              <a:ext uri="{FF2B5EF4-FFF2-40B4-BE49-F238E27FC236}">
                <a16:creationId xmlns:a16="http://schemas.microsoft.com/office/drawing/2014/main" id="{982B862F-88D2-4D7F-A25F-11C0F2216F5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027138" y="5763488"/>
            <a:ext cx="993943" cy="946294"/>
          </a:xfrm>
          <a:prstGeom prst="rect">
            <a:avLst/>
          </a:prstGeom>
        </p:spPr>
      </p:pic>
    </p:spTree>
    <p:extLst>
      <p:ext uri="{BB962C8B-B14F-4D97-AF65-F5344CB8AC3E}">
        <p14:creationId xmlns:p14="http://schemas.microsoft.com/office/powerpoint/2010/main" val="17398676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1172342" cy="846987"/>
          </a:xfrm>
        </p:spPr>
        <p:txBody>
          <a:bodyPr>
            <a:noAutofit/>
          </a:bodyPr>
          <a:lstStyle/>
          <a:p>
            <a:r>
              <a:rPr lang="en-US" sz="6000" b="1" dirty="0">
                <a:solidFill>
                  <a:schemeClr val="tx1">
                    <a:lumMod val="65000"/>
                    <a:lumOff val="35000"/>
                  </a:schemeClr>
                </a:solidFill>
                <a:latin typeface="Espresso Dolce" charset="0"/>
                <a:ea typeface="Espresso Dolce" charset="0"/>
                <a:cs typeface="Espresso Dolce" charset="0"/>
              </a:rPr>
              <a:t>Where we can we help you Thrive?</a:t>
            </a:r>
          </a:p>
        </p:txBody>
      </p:sp>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5400000">
            <a:off x="5489919" y="179361"/>
            <a:ext cx="1212162" cy="12192000"/>
          </a:xfrm>
          <a:prstGeom prst="rect">
            <a:avLst/>
          </a:prstGeom>
        </p:spPr>
      </p:pic>
      <p:sp>
        <p:nvSpPr>
          <p:cNvPr id="14" name="Rectangle 13"/>
          <p:cNvSpPr/>
          <p:nvPr/>
        </p:nvSpPr>
        <p:spPr>
          <a:xfrm>
            <a:off x="838200" y="2251717"/>
            <a:ext cx="3240024" cy="2377958"/>
          </a:xfrm>
          <a:prstGeom prst="rect">
            <a:avLst/>
          </a:prstGeom>
          <a:solidFill>
            <a:srgbClr val="2683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4000" b="1" dirty="0">
                <a:solidFill>
                  <a:schemeClr val="bg1"/>
                </a:solidFill>
                <a:latin typeface="Espresso Dolce" charset="0"/>
                <a:ea typeface="Espresso Dolce" charset="0"/>
                <a:cs typeface="Espresso Dolce" charset="0"/>
              </a:rPr>
              <a:t>              </a:t>
            </a:r>
          </a:p>
          <a:p>
            <a:pPr lvl="0" algn="ctr"/>
            <a:r>
              <a:rPr lang="en-US" sz="4000" b="1" dirty="0">
                <a:solidFill>
                  <a:schemeClr val="bg1"/>
                </a:solidFill>
                <a:latin typeface="Espresso Dolce" charset="0"/>
                <a:ea typeface="Espresso Dolce" charset="0"/>
                <a:cs typeface="Espresso Dolce" charset="0"/>
              </a:rPr>
              <a:t>Exploring</a:t>
            </a:r>
          </a:p>
          <a:p>
            <a:pPr lvl="0" algn="ctr"/>
            <a:endParaRPr lang="en-GB" sz="4000" b="1" dirty="0">
              <a:solidFill>
                <a:schemeClr val="bg1"/>
              </a:solidFill>
              <a:latin typeface="Espresso Dolce" charset="0"/>
              <a:ea typeface="Espresso Dolce" charset="0"/>
              <a:cs typeface="Espresso Dolce" charset="0"/>
            </a:endParaRPr>
          </a:p>
        </p:txBody>
      </p:sp>
      <p:sp>
        <p:nvSpPr>
          <p:cNvPr id="15" name="Rectangle 14"/>
          <p:cNvSpPr/>
          <p:nvPr/>
        </p:nvSpPr>
        <p:spPr>
          <a:xfrm>
            <a:off x="7640689" y="2251717"/>
            <a:ext cx="3240024" cy="2377958"/>
          </a:xfrm>
          <a:prstGeom prst="rect">
            <a:avLst/>
          </a:prstGeom>
          <a:solidFill>
            <a:srgbClr val="2683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b="1" dirty="0">
              <a:solidFill>
                <a:schemeClr val="bg1"/>
              </a:solidFill>
              <a:latin typeface="Espresso Dolce" charset="0"/>
              <a:ea typeface="Espresso Dolce" charset="0"/>
              <a:cs typeface="Espresso Dolce" charset="0"/>
            </a:endParaRPr>
          </a:p>
          <a:p>
            <a:pPr algn="ctr"/>
            <a:r>
              <a:rPr lang="en-US" sz="4000" b="1" dirty="0">
                <a:solidFill>
                  <a:schemeClr val="bg1"/>
                </a:solidFill>
                <a:latin typeface="Espresso Dolce" charset="0"/>
                <a:ea typeface="Espresso Dolce" charset="0"/>
                <a:cs typeface="Espresso Dolce" charset="0"/>
              </a:rPr>
              <a:t>Day-to-Day</a:t>
            </a:r>
          </a:p>
          <a:p>
            <a:pPr algn="ctr"/>
            <a:endParaRPr lang="en-GB" sz="2000" b="1" dirty="0">
              <a:solidFill>
                <a:schemeClr val="bg1"/>
              </a:solidFill>
              <a:latin typeface="Espresso Dolce" charset="0"/>
              <a:ea typeface="Espresso Dolce" charset="0"/>
              <a:cs typeface="Espresso Dolce" charset="0"/>
            </a:endParaRPr>
          </a:p>
          <a:p>
            <a:pPr algn="ctr"/>
            <a:endParaRPr lang="en-GB" sz="1600" dirty="0">
              <a:solidFill>
                <a:schemeClr val="bg1"/>
              </a:solidFill>
              <a:latin typeface="Century Gothic" charset="0"/>
              <a:ea typeface="Century Gothic" charset="0"/>
              <a:cs typeface="Century Gothic" charset="0"/>
            </a:endParaRPr>
          </a:p>
        </p:txBody>
      </p:sp>
      <p:sp>
        <p:nvSpPr>
          <p:cNvPr id="16" name="Rectangle 15"/>
          <p:cNvSpPr/>
          <p:nvPr/>
        </p:nvSpPr>
        <p:spPr>
          <a:xfrm>
            <a:off x="4239444" y="2251717"/>
            <a:ext cx="3240024" cy="2377958"/>
          </a:xfrm>
          <a:prstGeom prst="rect">
            <a:avLst/>
          </a:prstGeom>
          <a:solidFill>
            <a:srgbClr val="2683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Espresso Dolce" charset="0"/>
                <a:ea typeface="Espresso Dolce" charset="0"/>
                <a:cs typeface="Espresso Dolce" charset="0"/>
              </a:rPr>
              <a:t>          </a:t>
            </a:r>
          </a:p>
          <a:p>
            <a:pPr algn="ctr"/>
            <a:endParaRPr lang="en-US" sz="4000" dirty="0">
              <a:solidFill>
                <a:schemeClr val="bg1"/>
              </a:solidFill>
              <a:latin typeface="Espresso Dolce" charset="0"/>
              <a:ea typeface="Espresso Dolce" charset="0"/>
              <a:cs typeface="Espresso Dolce" charset="0"/>
            </a:endParaRPr>
          </a:p>
          <a:p>
            <a:pPr algn="ctr"/>
            <a:endParaRPr lang="en-US" sz="4000" dirty="0">
              <a:solidFill>
                <a:schemeClr val="bg1"/>
              </a:solidFill>
              <a:latin typeface="Espresso Dolce" charset="0"/>
              <a:ea typeface="Espresso Dolce" charset="0"/>
              <a:cs typeface="Espresso Dolce" charset="0"/>
            </a:endParaRPr>
          </a:p>
          <a:p>
            <a:pPr algn="ctr"/>
            <a:r>
              <a:rPr lang="en-US" sz="4000" b="1" dirty="0">
                <a:solidFill>
                  <a:schemeClr val="bg1"/>
                </a:solidFill>
                <a:latin typeface="Espresso Dolce" charset="0"/>
                <a:ea typeface="Espresso Dolce" charset="0"/>
                <a:cs typeface="Espresso Dolce" charset="0"/>
              </a:rPr>
              <a:t>Improving</a:t>
            </a:r>
          </a:p>
          <a:p>
            <a:pPr algn="ctr"/>
            <a:endParaRPr lang="en-GB" sz="4000" dirty="0">
              <a:solidFill>
                <a:schemeClr val="bg1"/>
              </a:solidFill>
              <a:latin typeface="Espresso Dolce" charset="0"/>
              <a:ea typeface="Espresso Dolce" charset="0"/>
              <a:cs typeface="Espresso Dolce" charset="0"/>
            </a:endParaRPr>
          </a:p>
          <a:p>
            <a:pPr algn="ctr"/>
            <a:endParaRPr lang="en-GB" sz="1600" dirty="0">
              <a:solidFill>
                <a:schemeClr val="bg1"/>
              </a:solidFill>
              <a:latin typeface="Century Gothic" charset="0"/>
              <a:ea typeface="Century Gothic" charset="0"/>
              <a:cs typeface="Century Gothic" charset="0"/>
            </a:endParaRPr>
          </a:p>
          <a:p>
            <a:pPr algn="ctr"/>
            <a:endParaRPr lang="en-US" sz="1600" dirty="0">
              <a:solidFill>
                <a:schemeClr val="bg1"/>
              </a:solidFill>
              <a:latin typeface="Century Gothic" charset="0"/>
              <a:ea typeface="Century Gothic" charset="0"/>
              <a:cs typeface="Century Gothic" charset="0"/>
            </a:endParaRPr>
          </a:p>
          <a:p>
            <a:pPr algn="ctr"/>
            <a:endParaRPr lang="en-US" sz="1600" dirty="0">
              <a:solidFill>
                <a:schemeClr val="bg1"/>
              </a:solidFill>
              <a:latin typeface="Century Gothic" charset="0"/>
              <a:ea typeface="Century Gothic" charset="0"/>
              <a:cs typeface="Century Gothic" charset="0"/>
            </a:endParaRPr>
          </a:p>
          <a:p>
            <a:pPr algn="ctr"/>
            <a:endParaRPr lang="en-US" sz="1600" dirty="0">
              <a:solidFill>
                <a:schemeClr val="bg1"/>
              </a:solidFill>
              <a:latin typeface="Century Gothic" charset="0"/>
              <a:ea typeface="Century Gothic" charset="0"/>
              <a:cs typeface="Century Gothic" charset="0"/>
            </a:endParaRPr>
          </a:p>
          <a:p>
            <a:pPr algn="ctr"/>
            <a:endParaRPr lang="en-US" sz="1600" dirty="0">
              <a:solidFill>
                <a:schemeClr val="bg1"/>
              </a:solidFill>
              <a:latin typeface="Century Gothic" charset="0"/>
              <a:ea typeface="Century Gothic" charset="0"/>
              <a:cs typeface="Century Gothic" charset="0"/>
            </a:endParaRPr>
          </a:p>
        </p:txBody>
      </p:sp>
      <p:pic>
        <p:nvPicPr>
          <p:cNvPr id="8" name="Picture 7">
            <a:extLst>
              <a:ext uri="{FF2B5EF4-FFF2-40B4-BE49-F238E27FC236}">
                <a16:creationId xmlns:a16="http://schemas.microsoft.com/office/drawing/2014/main" id="{982B862F-88D2-4D7F-A25F-11C0F2216F5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027138" y="5763488"/>
            <a:ext cx="993943" cy="946294"/>
          </a:xfrm>
          <a:prstGeom prst="rect">
            <a:avLst/>
          </a:prstGeom>
        </p:spPr>
      </p:pic>
      <p:sp>
        <p:nvSpPr>
          <p:cNvPr id="9" name="Rectangle 8"/>
          <p:cNvSpPr/>
          <p:nvPr/>
        </p:nvSpPr>
        <p:spPr>
          <a:xfrm>
            <a:off x="838200" y="1467353"/>
            <a:ext cx="10042513" cy="589433"/>
          </a:xfrm>
          <a:prstGeom prst="rect">
            <a:avLst/>
          </a:prstGeom>
          <a:solidFill>
            <a:srgbClr val="009193"/>
          </a:solidFill>
          <a:ln>
            <a:solidFill>
              <a:srgbClr val="0091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a:latin typeface="Espresso Dolce" charset="0"/>
                <a:ea typeface="Espresso Dolce" charset="0"/>
                <a:cs typeface="Espresso Dolce" charset="0"/>
              </a:rPr>
              <a:t>INNOVATION MODEL </a:t>
            </a:r>
            <a:endParaRPr lang="en-US" sz="4000" dirty="0">
              <a:latin typeface="Espresso Dolce" charset="0"/>
              <a:ea typeface="Espresso Dolce" charset="0"/>
              <a:cs typeface="Espresso Dolce" charset="0"/>
            </a:endParaRPr>
          </a:p>
        </p:txBody>
      </p:sp>
    </p:spTree>
    <p:extLst>
      <p:ext uri="{BB962C8B-B14F-4D97-AF65-F5344CB8AC3E}">
        <p14:creationId xmlns:p14="http://schemas.microsoft.com/office/powerpoint/2010/main" val="28416428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DVSECTIONID" val="Jz4bpryIqofoWkTrxofIen"/>
</p:tagLst>
</file>

<file path=ppt/tags/tag2.xml><?xml version="1.0" encoding="utf-8"?>
<p:tagLst xmlns:a="http://schemas.openxmlformats.org/drawingml/2006/main" xmlns:r="http://schemas.openxmlformats.org/officeDocument/2006/relationships" xmlns:p="http://schemas.openxmlformats.org/presentationml/2006/main">
  <p:tag name="DVSECTIONID" val="Jz4bpryIqofoWkTrxofIen"/>
</p:tagLst>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The Connected Marketer">
      <a:dk1>
        <a:srgbClr val="424242"/>
      </a:dk1>
      <a:lt1>
        <a:srgbClr val="FFFFFF"/>
      </a:lt1>
      <a:dk2>
        <a:srgbClr val="44546A"/>
      </a:dk2>
      <a:lt2>
        <a:srgbClr val="E7E6E6"/>
      </a:lt2>
      <a:accent1>
        <a:srgbClr val="01A3A3"/>
      </a:accent1>
      <a:accent2>
        <a:srgbClr val="E54028"/>
      </a:accent2>
      <a:accent3>
        <a:srgbClr val="D0D102"/>
      </a:accent3>
      <a:accent4>
        <a:srgbClr val="663367"/>
      </a:accent4>
      <a:accent5>
        <a:srgbClr val="00A1CB"/>
      </a:accent5>
      <a:accent6>
        <a:srgbClr val="F18D05"/>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1" id="{AE6671AB-D620-1A4F-8DEE-2C5079AAD3AD}" vid="{5068971F-A18C-2F4E-98A6-BE59144810C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10478</TotalTime>
  <Words>2497</Words>
  <Application>Microsoft Macintosh PowerPoint</Application>
  <PresentationFormat>Widescreen</PresentationFormat>
  <Paragraphs>328</Paragraphs>
  <Slides>44</Slides>
  <Notes>19</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44</vt:i4>
      </vt:variant>
    </vt:vector>
  </HeadingPairs>
  <TitlesOfParts>
    <vt:vector size="59" baseType="lpstr">
      <vt:lpstr>ＭＳ Ｐゴシック</vt:lpstr>
      <vt:lpstr>Arial</vt:lpstr>
      <vt:lpstr>Calibri</vt:lpstr>
      <vt:lpstr>Century Gothic</vt:lpstr>
      <vt:lpstr>Century Gothic Regular</vt:lpstr>
      <vt:lpstr>Espresso Dolce</vt:lpstr>
      <vt:lpstr>Gill Sans</vt:lpstr>
      <vt:lpstr>Gill Sans Light</vt:lpstr>
      <vt:lpstr>Open Sans</vt:lpstr>
      <vt:lpstr>Open Sans Light</vt:lpstr>
      <vt:lpstr>Open Sans Regular</vt:lpstr>
      <vt:lpstr>Open Sans Semibold</vt:lpstr>
      <vt:lpstr>Times New Roman</vt:lpstr>
      <vt:lpstr>1_Office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Where we can we help you Thrive?</vt:lpstr>
      <vt:lpstr>EXPLORING: Fuel Creativity Inspire Innovation</vt:lpstr>
      <vt:lpstr>PowerPoint Presentation</vt:lpstr>
      <vt:lpstr>PowerPoint Presentation</vt:lpstr>
      <vt:lpstr>The Idea Hunters structure Fuel Creativity Inspire Innovation</vt:lpstr>
      <vt:lpstr>The key to learning exercises</vt:lpstr>
      <vt:lpstr>PowerPoint Presentation</vt:lpstr>
      <vt:lpstr>IMPROVING Future-FIT  Marketing Education </vt:lpstr>
      <vt:lpstr>PowerPoint Presentation</vt:lpstr>
      <vt:lpstr>PowerPoint Presentation</vt:lpstr>
      <vt:lpstr>What makes Boo-Yah! different?</vt:lpstr>
      <vt:lpstr>Think of the courses as the on-ramp to the freeway</vt:lpstr>
      <vt:lpstr>Three ways to learn</vt:lpstr>
      <vt:lpstr>We offer  In-House &amp;  Public  Training Courses</vt:lpstr>
      <vt:lpstr>PowerPoint Presentation</vt:lpstr>
      <vt:lpstr>PowerPoint Presentation</vt:lpstr>
      <vt:lpstr>PowerPoint Presentation</vt:lpstr>
      <vt:lpstr>PowerPoint Presentation</vt:lpstr>
      <vt:lpstr>The Connected MarketerTM  Overview</vt:lpstr>
      <vt:lpstr>PowerPoint Presentation</vt:lpstr>
      <vt:lpstr>About Founder of  The Connected Marketer Paul Berney</vt:lpstr>
      <vt:lpstr>PowerPoint Presentation</vt:lpstr>
      <vt:lpstr>PowerPoint Presentation</vt:lpstr>
      <vt:lpstr>PowerPoint Presentation</vt:lpstr>
      <vt:lpstr>PowerPoint Presentation</vt:lpstr>
      <vt:lpstr>About Founder Hando Sinisalu</vt:lpstr>
      <vt:lpstr>PowerPoint Presentation</vt:lpstr>
      <vt:lpstr>PowerPoint Presentation</vt:lpstr>
      <vt:lpstr>DAY-TO-DAY Consulting</vt:lpstr>
      <vt:lpstr>PowerPoint Presentation</vt:lpstr>
      <vt:lpstr>PowerPoint Presentation</vt:lpstr>
      <vt:lpstr>PowerPoint Presentation</vt:lpstr>
      <vt:lpstr> Founder of Boo-Yah! Carmen Murray</vt:lpstr>
      <vt:lpstr>PowerPoint Presentation</vt:lpstr>
      <vt:lpstr>PowerPoint Presentation</vt:lpstr>
      <vt:lpstr>PowerPoint Presentation</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Nika Smit</dc:creator>
  <cp:lastModifiedBy>Carmen Murray</cp:lastModifiedBy>
  <cp:revision>221</cp:revision>
  <cp:lastPrinted>2018-04-23T05:20:59Z</cp:lastPrinted>
  <dcterms:created xsi:type="dcterms:W3CDTF">2017-10-23T06:29:17Z</dcterms:created>
  <dcterms:modified xsi:type="dcterms:W3CDTF">2018-04-23T05:21:20Z</dcterms:modified>
</cp:coreProperties>
</file>

<file path=docProps/thumbnail.jpeg>
</file>